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79" r:id="rId4"/>
    <p:sldId id="290" r:id="rId5"/>
    <p:sldId id="258" r:id="rId6"/>
    <p:sldId id="259" r:id="rId7"/>
    <p:sldId id="281" r:id="rId8"/>
    <p:sldId id="282" r:id="rId9"/>
    <p:sldId id="261" r:id="rId10"/>
    <p:sldId id="262" r:id="rId11"/>
    <p:sldId id="263" r:id="rId12"/>
    <p:sldId id="283" r:id="rId13"/>
    <p:sldId id="284" r:id="rId14"/>
    <p:sldId id="265" r:id="rId15"/>
    <p:sldId id="266" r:id="rId16"/>
    <p:sldId id="267" r:id="rId17"/>
    <p:sldId id="268" r:id="rId18"/>
    <p:sldId id="285" r:id="rId19"/>
    <p:sldId id="270" r:id="rId20"/>
    <p:sldId id="286" r:id="rId21"/>
    <p:sldId id="273" r:id="rId22"/>
    <p:sldId id="269" r:id="rId23"/>
    <p:sldId id="289" r:id="rId24"/>
    <p:sldId id="287" r:id="rId25"/>
    <p:sldId id="271" r:id="rId26"/>
    <p:sldId id="272" r:id="rId27"/>
    <p:sldId id="288" r:id="rId28"/>
    <p:sldId id="274" r:id="rId29"/>
    <p:sldId id="275" r:id="rId30"/>
    <p:sldId id="278" r:id="rId31"/>
    <p:sldId id="291" r:id="rId32"/>
    <p:sldId id="280" r:id="rId33"/>
    <p:sldId id="276"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5" autoAdjust="0"/>
    <p:restoredTop sz="94660"/>
  </p:normalViewPr>
  <p:slideViewPr>
    <p:cSldViewPr snapToGrid="0">
      <p:cViewPr varScale="1">
        <p:scale>
          <a:sx n="85" d="100"/>
          <a:sy n="85" d="100"/>
        </p:scale>
        <p:origin x="42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606D2-EC30-4F02-A99E-52C405B47E64}" type="datetimeFigureOut">
              <a:rPr lang="en-US" smtClean="0"/>
              <a:t>8/5/2019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656C-8538-4EA9-AF01-5DAA9D902187}" type="slidenum">
              <a:rPr lang="en-US" smtClean="0"/>
              <a:t>‹#›</a:t>
            </a:fld>
            <a:endParaRPr lang="en-US" dirty="0"/>
          </a:p>
        </p:txBody>
      </p:sp>
    </p:spTree>
    <p:extLst>
      <p:ext uri="{BB962C8B-B14F-4D97-AF65-F5344CB8AC3E}">
        <p14:creationId xmlns:p14="http://schemas.microsoft.com/office/powerpoint/2010/main" val="3928058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656C-8538-4EA9-AF01-5DAA9D902187}" type="slidenum">
              <a:rPr lang="en-US" smtClean="0"/>
              <a:t>1</a:t>
            </a:fld>
            <a:endParaRPr lang="en-US" dirty="0"/>
          </a:p>
        </p:txBody>
      </p:sp>
    </p:spTree>
    <p:extLst>
      <p:ext uri="{BB962C8B-B14F-4D97-AF65-F5344CB8AC3E}">
        <p14:creationId xmlns:p14="http://schemas.microsoft.com/office/powerpoint/2010/main" val="353678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C2E8EB-F0FE-441A-8FE5-B8354FA3E09A}"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265633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552B53-430E-43EE-92D9-A81893DE635D}"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403406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03CC8-A800-491F-A935-463D49F5C5BC}"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1983602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24BD66-5251-4546-B66C-026DAE8B03F3}"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12838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2CA295-5A7B-43EE-9D94-2895D47F513D}"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213620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4AA514-7467-431A-9C20-94E21DD98D73}" type="datetime1">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70713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6E927A-0BCA-4C7C-876D-027B2A557927}" type="datetime1">
              <a:rPr lang="en-US" smtClean="0"/>
              <a:t>8/5/2019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65423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7A6092-4407-486A-B77C-ED7F1E9B564E}" type="datetime1">
              <a:rPr lang="en-US" smtClean="0"/>
              <a:t>8/5/2019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246509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91B7E8-5A0F-40C7-A491-C1D86355EF66}" type="datetime1">
              <a:rPr lang="en-US" smtClean="0"/>
              <a:t>8/5/2019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2174427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955B24-6351-4926-809D-3F0D413B2A2E}" type="datetime1">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549929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24DA98-4159-4B3B-8661-936D75F1F209}" type="datetime1">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6AF3FA-835E-49A3-BE58-80A165A45A99}" type="slidenum">
              <a:rPr lang="en-US" smtClean="0"/>
              <a:t>‹#›</a:t>
            </a:fld>
            <a:endParaRPr lang="en-US" dirty="0"/>
          </a:p>
        </p:txBody>
      </p:sp>
    </p:spTree>
    <p:extLst>
      <p:ext uri="{BB962C8B-B14F-4D97-AF65-F5344CB8AC3E}">
        <p14:creationId xmlns:p14="http://schemas.microsoft.com/office/powerpoint/2010/main" val="56703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08934-C0D0-432A-A486-970156031371}" type="datetime1">
              <a:rPr lang="en-US" smtClean="0"/>
              <a:t>8/5/2019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AF3FA-835E-49A3-BE58-80A165A45A99}" type="slidenum">
              <a:rPr lang="en-US" smtClean="0"/>
              <a:t>‹#›</a:t>
            </a:fld>
            <a:endParaRPr lang="en-US" dirty="0"/>
          </a:p>
        </p:txBody>
      </p:sp>
    </p:spTree>
    <p:extLst>
      <p:ext uri="{BB962C8B-B14F-4D97-AF65-F5344CB8AC3E}">
        <p14:creationId xmlns:p14="http://schemas.microsoft.com/office/powerpoint/2010/main" val="4202701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374" y="1214438"/>
            <a:ext cx="11919626" cy="2387600"/>
          </a:xfrm>
        </p:spPr>
        <p:txBody>
          <a:bodyPr>
            <a:normAutofit/>
          </a:bodyPr>
          <a:lstStyle/>
          <a:p>
            <a:r>
              <a:rPr lang="en-US" sz="4400" dirty="0" smtClean="0"/>
              <a:t>RUNNING APPLICATIONS USING DOCKER CONTAINER ON HDP-3.1</a:t>
            </a:r>
            <a:endParaRPr lang="en-US" sz="4400" dirty="0"/>
          </a:p>
        </p:txBody>
      </p:sp>
      <p:sp>
        <p:nvSpPr>
          <p:cNvPr id="3" name="Subtitle 2"/>
          <p:cNvSpPr>
            <a:spLocks noGrp="1"/>
          </p:cNvSpPr>
          <p:nvPr>
            <p:ph type="subTitle" idx="1"/>
          </p:nvPr>
        </p:nvSpPr>
        <p:spPr>
          <a:xfrm>
            <a:off x="1084728" y="3747953"/>
            <a:ext cx="10393910" cy="1655762"/>
          </a:xfrm>
          <a:ln>
            <a:solidFill>
              <a:schemeClr val="bg1"/>
            </a:solidFill>
          </a:ln>
        </p:spPr>
        <p:txBody>
          <a:bodyPr>
            <a:normAutofit lnSpcReduction="10000"/>
          </a:bodyPr>
          <a:lstStyle/>
          <a:p>
            <a:pPr algn="just"/>
            <a:r>
              <a:rPr lang="en-US" dirty="0" smtClean="0">
                <a:solidFill>
                  <a:schemeClr val="tx2"/>
                </a:solidFill>
              </a:rPr>
              <a:t>Presenter : Tejhan Bharadwaj Ramkumar, University of Maryland Baltimore County</a:t>
            </a:r>
          </a:p>
          <a:p>
            <a:pPr algn="just"/>
            <a:r>
              <a:rPr lang="en-US" dirty="0">
                <a:solidFill>
                  <a:schemeClr val="tx2"/>
                </a:solidFill>
              </a:rPr>
              <a:t>	</a:t>
            </a:r>
            <a:r>
              <a:rPr lang="en-US" dirty="0" smtClean="0">
                <a:solidFill>
                  <a:schemeClr val="tx2"/>
                </a:solidFill>
              </a:rPr>
              <a:t>        MS in Computer Science</a:t>
            </a:r>
          </a:p>
          <a:p>
            <a:pPr algn="just"/>
            <a:r>
              <a:rPr lang="en-US" dirty="0" smtClean="0">
                <a:solidFill>
                  <a:schemeClr val="tx2"/>
                </a:solidFill>
              </a:rPr>
              <a:t>Mentor: Todd Larchuk</a:t>
            </a:r>
          </a:p>
          <a:p>
            <a:pPr algn="just"/>
            <a:r>
              <a:rPr lang="en-US" dirty="0" smtClean="0">
                <a:solidFill>
                  <a:schemeClr val="tx2"/>
                </a:solidFill>
              </a:rPr>
              <a:t>Coordinator: Steve Polston</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336AF3FA-835E-49A3-BE58-80A165A45A99}" type="slidenum">
              <a:rPr lang="en-US" smtClean="0"/>
              <a:t>1</a:t>
            </a:fld>
            <a:endParaRPr lang="en-US" dirty="0"/>
          </a:p>
        </p:txBody>
      </p:sp>
    </p:spTree>
    <p:extLst>
      <p:ext uri="{BB962C8B-B14F-4D97-AF65-F5344CB8AC3E}">
        <p14:creationId xmlns:p14="http://schemas.microsoft.com/office/powerpoint/2010/main" val="314482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5735"/>
          </a:xfrm>
        </p:spPr>
        <p:txBody>
          <a:bodyPr>
            <a:normAutofit/>
          </a:bodyPr>
          <a:lstStyle/>
          <a:p>
            <a:pPr algn="ctr"/>
            <a:r>
              <a:rPr lang="en-US" sz="4000" dirty="0" smtClean="0"/>
              <a:t>Real-time view of the cluster</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70" y="2175815"/>
            <a:ext cx="11877473" cy="4351338"/>
          </a:xfrm>
        </p:spPr>
      </p:pic>
      <p:sp>
        <p:nvSpPr>
          <p:cNvPr id="5" name="Rectangle 4"/>
          <p:cNvSpPr/>
          <p:nvPr/>
        </p:nvSpPr>
        <p:spPr>
          <a:xfrm>
            <a:off x="165370" y="1137461"/>
            <a:ext cx="12026630" cy="42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002060"/>
                </a:solidFill>
              </a:rPr>
              <a:t>Apache Ambari provides easy-to-use Hadoop management Web UI that helps us in managing and monitoring and configuring the Hadoop cluster.</a:t>
            </a:r>
            <a:endParaRPr lang="en-US" dirty="0">
              <a:solidFill>
                <a:srgbClr val="002060"/>
              </a:solidFill>
            </a:endParaRPr>
          </a:p>
        </p:txBody>
      </p:sp>
      <p:sp>
        <p:nvSpPr>
          <p:cNvPr id="6" name="Slide Number Placeholder 5"/>
          <p:cNvSpPr>
            <a:spLocks noGrp="1"/>
          </p:cNvSpPr>
          <p:nvPr>
            <p:ph type="sldNum" sz="quarter" idx="12"/>
          </p:nvPr>
        </p:nvSpPr>
        <p:spPr>
          <a:xfrm>
            <a:off x="9374222" y="6527153"/>
            <a:ext cx="2743200" cy="365125"/>
          </a:xfrm>
        </p:spPr>
        <p:txBody>
          <a:bodyPr/>
          <a:lstStyle/>
          <a:p>
            <a:fld id="{336AF3FA-835E-49A3-BE58-80A165A45A99}" type="slidenum">
              <a:rPr lang="en-US" smtClean="0"/>
              <a:t>10</a:t>
            </a:fld>
            <a:endParaRPr lang="en-US" dirty="0"/>
          </a:p>
        </p:txBody>
      </p:sp>
      <p:sp>
        <p:nvSpPr>
          <p:cNvPr id="8" name="TextBox 7"/>
          <p:cNvSpPr txBox="1"/>
          <p:nvPr/>
        </p:nvSpPr>
        <p:spPr>
          <a:xfrm>
            <a:off x="238327" y="1716595"/>
            <a:ext cx="11731557" cy="311858"/>
          </a:xfrm>
          <a:prstGeom prst="rect">
            <a:avLst/>
          </a:prstGeom>
          <a:noFill/>
          <a:ln>
            <a:noFill/>
          </a:ln>
        </p:spPr>
        <p:txBody>
          <a:bodyPr wrap="square" lIns="0" tIns="0" rIns="0" bIns="0" rtlCol="0">
            <a:noAutofit/>
          </a:bodyPr>
          <a:lstStyle/>
          <a:p>
            <a:r>
              <a:rPr lang="en-US" dirty="0" smtClean="0">
                <a:solidFill>
                  <a:srgbClr val="002060"/>
                </a:solidFill>
              </a:rPr>
              <a:t>Once the cluster is setup with necessary services you can manage and monitor the cluster from the dashboard.</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195403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007"/>
          </a:xfrm>
        </p:spPr>
        <p:txBody>
          <a:bodyPr>
            <a:normAutofit/>
          </a:bodyPr>
          <a:lstStyle/>
          <a:p>
            <a:pPr algn="ctr"/>
            <a:r>
              <a:rPr lang="en-US" sz="4000" dirty="0"/>
              <a:t>Real-time view of the </a:t>
            </a:r>
            <a:r>
              <a:rPr lang="en-US" sz="4000" dirty="0" smtClean="0"/>
              <a:t>cluster (Cont.)</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26" y="1806170"/>
            <a:ext cx="11819106" cy="4351338"/>
          </a:xfrm>
        </p:spPr>
      </p:pic>
      <p:sp>
        <p:nvSpPr>
          <p:cNvPr id="5" name="Slide Number Placeholder 4"/>
          <p:cNvSpPr>
            <a:spLocks noGrp="1"/>
          </p:cNvSpPr>
          <p:nvPr>
            <p:ph type="sldNum" sz="quarter" idx="12"/>
          </p:nvPr>
        </p:nvSpPr>
        <p:spPr>
          <a:xfrm>
            <a:off x="9369357" y="6492875"/>
            <a:ext cx="2743200" cy="365125"/>
          </a:xfrm>
        </p:spPr>
        <p:txBody>
          <a:bodyPr/>
          <a:lstStyle/>
          <a:p>
            <a:fld id="{336AF3FA-835E-49A3-BE58-80A165A45A99}" type="slidenum">
              <a:rPr lang="en-US" smtClean="0"/>
              <a:t>11</a:t>
            </a:fld>
            <a:endParaRPr lang="en-US" dirty="0"/>
          </a:p>
        </p:txBody>
      </p:sp>
      <p:sp>
        <p:nvSpPr>
          <p:cNvPr id="6" name="TextBox 5"/>
          <p:cNvSpPr txBox="1"/>
          <p:nvPr/>
        </p:nvSpPr>
        <p:spPr>
          <a:xfrm>
            <a:off x="272375" y="1210570"/>
            <a:ext cx="11731557" cy="311858"/>
          </a:xfrm>
          <a:prstGeom prst="rect">
            <a:avLst/>
          </a:prstGeom>
          <a:noFill/>
          <a:ln>
            <a:noFill/>
          </a:ln>
        </p:spPr>
        <p:txBody>
          <a:bodyPr wrap="square" lIns="0" tIns="0" rIns="0" bIns="0" rtlCol="0">
            <a:noAutofit/>
          </a:bodyPr>
          <a:lstStyle/>
          <a:p>
            <a:r>
              <a:rPr lang="en-US" dirty="0" smtClean="0">
                <a:solidFill>
                  <a:srgbClr val="002060"/>
                </a:solidFill>
              </a:rPr>
              <a:t>Overview of each host in the cluster and what components are present in each host.</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92276316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7913"/>
          </a:xfrm>
        </p:spPr>
        <p:txBody>
          <a:bodyPr>
            <a:normAutofit fontScale="90000"/>
          </a:bodyPr>
          <a:lstStyle/>
          <a:p>
            <a:pPr algn="ctr"/>
            <a:r>
              <a:rPr lang="en-US" sz="4000" dirty="0"/>
              <a:t>Real-time view of the cluster (Cont.)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59" y="1488332"/>
            <a:ext cx="11965021" cy="4868018"/>
          </a:xfrm>
        </p:spPr>
      </p:pic>
      <p:sp>
        <p:nvSpPr>
          <p:cNvPr id="4" name="Slide Number Placeholder 3"/>
          <p:cNvSpPr>
            <a:spLocks noGrp="1"/>
          </p:cNvSpPr>
          <p:nvPr>
            <p:ph type="sldNum" sz="quarter" idx="12"/>
          </p:nvPr>
        </p:nvSpPr>
        <p:spPr/>
        <p:txBody>
          <a:bodyPr/>
          <a:lstStyle/>
          <a:p>
            <a:fld id="{336AF3FA-835E-49A3-BE58-80A165A45A99}" type="slidenum">
              <a:rPr lang="en-US" smtClean="0"/>
              <a:t>12</a:t>
            </a:fld>
            <a:endParaRPr lang="en-US" dirty="0"/>
          </a:p>
        </p:txBody>
      </p:sp>
      <p:sp>
        <p:nvSpPr>
          <p:cNvPr id="6" name="TextBox 5"/>
          <p:cNvSpPr txBox="1"/>
          <p:nvPr/>
        </p:nvSpPr>
        <p:spPr>
          <a:xfrm>
            <a:off x="126459" y="1069756"/>
            <a:ext cx="11731557" cy="311858"/>
          </a:xfrm>
          <a:prstGeom prst="rect">
            <a:avLst/>
          </a:prstGeom>
          <a:noFill/>
          <a:ln>
            <a:noFill/>
          </a:ln>
        </p:spPr>
        <p:txBody>
          <a:bodyPr wrap="square" lIns="0" tIns="0" rIns="0" bIns="0" rtlCol="0">
            <a:noAutofit/>
          </a:bodyPr>
          <a:lstStyle/>
          <a:p>
            <a:r>
              <a:rPr lang="en-US" dirty="0" smtClean="0">
                <a:solidFill>
                  <a:srgbClr val="002060"/>
                </a:solidFill>
              </a:rPr>
              <a:t>You can configure HDFS and YARN settings according to what you want to perform with your cluster.</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142475001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1998"/>
          </a:xfrm>
        </p:spPr>
        <p:txBody>
          <a:bodyPr>
            <a:normAutofit fontScale="90000"/>
          </a:bodyPr>
          <a:lstStyle/>
          <a:p>
            <a:pPr algn="ctr"/>
            <a:r>
              <a:rPr lang="en-US" dirty="0"/>
              <a:t>Real-time view of the cluster (Cont.)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87" y="1536967"/>
            <a:ext cx="11877473" cy="4819381"/>
          </a:xfrm>
        </p:spPr>
      </p:pic>
      <p:sp>
        <p:nvSpPr>
          <p:cNvPr id="4" name="Slide Number Placeholder 3"/>
          <p:cNvSpPr>
            <a:spLocks noGrp="1"/>
          </p:cNvSpPr>
          <p:nvPr>
            <p:ph type="sldNum" sz="quarter" idx="12"/>
          </p:nvPr>
        </p:nvSpPr>
        <p:spPr/>
        <p:txBody>
          <a:bodyPr/>
          <a:lstStyle/>
          <a:p>
            <a:fld id="{336AF3FA-835E-49A3-BE58-80A165A45A99}" type="slidenum">
              <a:rPr lang="en-US" smtClean="0"/>
              <a:t>13</a:t>
            </a:fld>
            <a:endParaRPr lang="en-US" dirty="0"/>
          </a:p>
        </p:txBody>
      </p:sp>
      <p:sp>
        <p:nvSpPr>
          <p:cNvPr id="6" name="TextBox 5"/>
          <p:cNvSpPr txBox="1"/>
          <p:nvPr/>
        </p:nvSpPr>
        <p:spPr>
          <a:xfrm>
            <a:off x="136187" y="1021117"/>
            <a:ext cx="11731557" cy="311858"/>
          </a:xfrm>
          <a:prstGeom prst="rect">
            <a:avLst/>
          </a:prstGeom>
          <a:noFill/>
          <a:ln>
            <a:noFill/>
          </a:ln>
        </p:spPr>
        <p:txBody>
          <a:bodyPr wrap="square" lIns="0" tIns="0" rIns="0" bIns="0" rtlCol="0">
            <a:noAutofit/>
          </a:bodyPr>
          <a:lstStyle/>
          <a:p>
            <a:r>
              <a:rPr lang="en-US" dirty="0" smtClean="0">
                <a:solidFill>
                  <a:srgbClr val="002060"/>
                </a:solidFill>
              </a:rPr>
              <a:t>This is where you setup your storage volume mount and Docker trusted registries.</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96813195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1454"/>
          </a:xfrm>
        </p:spPr>
        <p:txBody>
          <a:bodyPr>
            <a:normAutofit fontScale="90000"/>
          </a:bodyPr>
          <a:lstStyle/>
          <a:p>
            <a:pPr algn="ctr"/>
            <a:r>
              <a:rPr lang="en-US" dirty="0" smtClean="0"/>
              <a:t>Resource Manager Web UI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19" y="1535040"/>
            <a:ext cx="11692647" cy="4798911"/>
          </a:xfrm>
        </p:spPr>
      </p:pic>
      <p:sp>
        <p:nvSpPr>
          <p:cNvPr id="5" name="Slide Number Placeholder 4"/>
          <p:cNvSpPr>
            <a:spLocks noGrp="1"/>
          </p:cNvSpPr>
          <p:nvPr>
            <p:ph type="sldNum" sz="quarter" idx="12"/>
          </p:nvPr>
        </p:nvSpPr>
        <p:spPr>
          <a:xfrm>
            <a:off x="9448800" y="6492875"/>
            <a:ext cx="2743200" cy="365125"/>
          </a:xfrm>
        </p:spPr>
        <p:txBody>
          <a:bodyPr/>
          <a:lstStyle/>
          <a:p>
            <a:fld id="{336AF3FA-835E-49A3-BE58-80A165A45A99}" type="slidenum">
              <a:rPr lang="en-US" smtClean="0"/>
              <a:t>14</a:t>
            </a:fld>
            <a:endParaRPr lang="en-US" dirty="0"/>
          </a:p>
        </p:txBody>
      </p:sp>
      <p:sp>
        <p:nvSpPr>
          <p:cNvPr id="6" name="TextBox 5"/>
          <p:cNvSpPr txBox="1"/>
          <p:nvPr/>
        </p:nvSpPr>
        <p:spPr>
          <a:xfrm>
            <a:off x="252919" y="1029881"/>
            <a:ext cx="11731557" cy="311858"/>
          </a:xfrm>
          <a:prstGeom prst="rect">
            <a:avLst/>
          </a:prstGeom>
          <a:noFill/>
          <a:ln>
            <a:noFill/>
          </a:ln>
        </p:spPr>
        <p:txBody>
          <a:bodyPr wrap="square" lIns="0" tIns="0" rIns="0" bIns="0" rtlCol="0">
            <a:noAutofit/>
          </a:bodyPr>
          <a:lstStyle/>
          <a:p>
            <a:r>
              <a:rPr lang="en-US" dirty="0" smtClean="0">
                <a:solidFill>
                  <a:srgbClr val="002060"/>
                </a:solidFill>
              </a:rPr>
              <a:t>Shows information about the application which is running, who is running the application and also the application type.</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20493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4448"/>
          </a:xfrm>
        </p:spPr>
        <p:txBody>
          <a:bodyPr>
            <a:normAutofit fontScale="90000"/>
          </a:bodyPr>
          <a:lstStyle/>
          <a:p>
            <a:pPr algn="ctr"/>
            <a:r>
              <a:rPr lang="en-US" dirty="0" smtClean="0"/>
              <a:t>Resource Manager </a:t>
            </a:r>
            <a:r>
              <a:rPr lang="en-US" dirty="0"/>
              <a:t>Web </a:t>
            </a:r>
            <a:r>
              <a:rPr lang="en-US" dirty="0" smtClean="0"/>
              <a:t>UI (cont.)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09" y="1391056"/>
            <a:ext cx="11838561" cy="4961105"/>
          </a:xfrm>
        </p:spPr>
      </p:pic>
      <p:sp>
        <p:nvSpPr>
          <p:cNvPr id="5" name="Slide Number Placeholder 4"/>
          <p:cNvSpPr>
            <a:spLocks noGrp="1"/>
          </p:cNvSpPr>
          <p:nvPr>
            <p:ph type="sldNum" sz="quarter" idx="12"/>
          </p:nvPr>
        </p:nvSpPr>
        <p:spPr>
          <a:xfrm>
            <a:off x="9448800" y="6492875"/>
            <a:ext cx="2743200" cy="365125"/>
          </a:xfrm>
        </p:spPr>
        <p:txBody>
          <a:bodyPr/>
          <a:lstStyle/>
          <a:p>
            <a:fld id="{336AF3FA-835E-49A3-BE58-80A165A45A99}" type="slidenum">
              <a:rPr lang="en-US" smtClean="0"/>
              <a:t>15</a:t>
            </a:fld>
            <a:endParaRPr lang="en-US" dirty="0"/>
          </a:p>
        </p:txBody>
      </p:sp>
      <p:sp>
        <p:nvSpPr>
          <p:cNvPr id="6" name="TextBox 5"/>
          <p:cNvSpPr txBox="1"/>
          <p:nvPr/>
        </p:nvSpPr>
        <p:spPr>
          <a:xfrm>
            <a:off x="267510" y="904386"/>
            <a:ext cx="11731557" cy="311858"/>
          </a:xfrm>
          <a:prstGeom prst="rect">
            <a:avLst/>
          </a:prstGeom>
          <a:noFill/>
          <a:ln>
            <a:noFill/>
          </a:ln>
        </p:spPr>
        <p:txBody>
          <a:bodyPr wrap="square" lIns="0" tIns="0" rIns="0" bIns="0" rtlCol="0">
            <a:noAutofit/>
          </a:bodyPr>
          <a:lstStyle/>
          <a:p>
            <a:r>
              <a:rPr lang="en-US" dirty="0" smtClean="0">
                <a:solidFill>
                  <a:srgbClr val="002060"/>
                </a:solidFill>
              </a:rPr>
              <a:t>Click on any application to see the number of attempts taken to run, which host ran the application and the log files.</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2903041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4448"/>
          </a:xfrm>
        </p:spPr>
        <p:txBody>
          <a:bodyPr>
            <a:normAutofit fontScale="90000"/>
          </a:bodyPr>
          <a:lstStyle/>
          <a:p>
            <a:pPr algn="ctr"/>
            <a:r>
              <a:rPr lang="en-US" dirty="0"/>
              <a:t>Application Web UI (cont.)</a:t>
            </a:r>
          </a:p>
        </p:txBody>
      </p:sp>
      <p:pic>
        <p:nvPicPr>
          <p:cNvPr id="4" name="Content Placeholder 3"/>
          <p:cNvPicPr>
            <a:picLocks noGrp="1" noChangeAspect="1"/>
          </p:cNvPicPr>
          <p:nvPr>
            <p:ph idx="1"/>
          </p:nvPr>
        </p:nvPicPr>
        <p:blipFill>
          <a:blip r:embed="rId2"/>
          <a:stretch>
            <a:fillRect/>
          </a:stretch>
        </p:blipFill>
        <p:spPr>
          <a:xfrm>
            <a:off x="214009" y="1634246"/>
            <a:ext cx="11789923" cy="5029199"/>
          </a:xfrm>
          <a:prstGeom prst="rect">
            <a:avLst/>
          </a:prstGeom>
        </p:spPr>
      </p:pic>
      <p:sp>
        <p:nvSpPr>
          <p:cNvPr id="5" name="Slide Number Placeholder 4"/>
          <p:cNvSpPr>
            <a:spLocks noGrp="1"/>
          </p:cNvSpPr>
          <p:nvPr>
            <p:ph type="sldNum" sz="quarter" idx="12"/>
          </p:nvPr>
        </p:nvSpPr>
        <p:spPr>
          <a:xfrm>
            <a:off x="9448800" y="6492875"/>
            <a:ext cx="2743200" cy="365125"/>
          </a:xfrm>
        </p:spPr>
        <p:txBody>
          <a:bodyPr/>
          <a:lstStyle/>
          <a:p>
            <a:fld id="{336AF3FA-835E-49A3-BE58-80A165A45A99}" type="slidenum">
              <a:rPr lang="en-US" smtClean="0"/>
              <a:t>16</a:t>
            </a:fld>
            <a:endParaRPr lang="en-US" dirty="0"/>
          </a:p>
        </p:txBody>
      </p:sp>
      <p:sp>
        <p:nvSpPr>
          <p:cNvPr id="6" name="TextBox 5"/>
          <p:cNvSpPr txBox="1"/>
          <p:nvPr/>
        </p:nvSpPr>
        <p:spPr>
          <a:xfrm>
            <a:off x="230221" y="880067"/>
            <a:ext cx="11731557" cy="311858"/>
          </a:xfrm>
          <a:prstGeom prst="rect">
            <a:avLst/>
          </a:prstGeom>
          <a:noFill/>
          <a:ln>
            <a:noFill/>
          </a:ln>
        </p:spPr>
        <p:txBody>
          <a:bodyPr wrap="square" lIns="0" tIns="0" rIns="0" bIns="0" rtlCol="0">
            <a:noAutofit/>
          </a:bodyPr>
          <a:lstStyle/>
          <a:p>
            <a:r>
              <a:rPr lang="en-US" dirty="0" smtClean="0">
                <a:solidFill>
                  <a:srgbClr val="002060"/>
                </a:solidFill>
              </a:rPr>
              <a:t>Click on attempts to see the total containers used to run the application and during runtime you can track your application live here.</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41581657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015"/>
          </a:xfrm>
        </p:spPr>
        <p:txBody>
          <a:bodyPr>
            <a:normAutofit/>
          </a:bodyPr>
          <a:lstStyle/>
          <a:p>
            <a:r>
              <a:rPr lang="en-US" sz="4000" dirty="0" smtClean="0"/>
              <a:t>Different Application Masters </a:t>
            </a:r>
            <a:endParaRPr lang="en-US" sz="4000" dirty="0"/>
          </a:p>
        </p:txBody>
      </p:sp>
      <p:sp>
        <p:nvSpPr>
          <p:cNvPr id="3" name="Content Placeholder 2"/>
          <p:cNvSpPr>
            <a:spLocks noGrp="1"/>
          </p:cNvSpPr>
          <p:nvPr>
            <p:ph idx="1"/>
          </p:nvPr>
        </p:nvSpPr>
        <p:spPr>
          <a:xfrm>
            <a:off x="838200" y="1245140"/>
            <a:ext cx="10515600" cy="5282118"/>
          </a:xfrm>
        </p:spPr>
        <p:txBody>
          <a:bodyPr>
            <a:normAutofit fontScale="70000" lnSpcReduction="20000"/>
          </a:bodyPr>
          <a:lstStyle/>
          <a:p>
            <a:r>
              <a:rPr lang="en-US" b="1" dirty="0" smtClean="0"/>
              <a:t>Distributed Shell:</a:t>
            </a:r>
          </a:p>
          <a:p>
            <a:pPr lvl="2" algn="just">
              <a:buFont typeface="Calibri" panose="020F0502020204030204" pitchFamily="34" charset="0"/>
              <a:buChar char="⁻"/>
            </a:pPr>
            <a:r>
              <a:rPr lang="en-US" sz="2400" dirty="0" smtClean="0"/>
              <a:t>Volumes can be mounted and docker image can be specified during runtime.</a:t>
            </a:r>
          </a:p>
          <a:p>
            <a:pPr lvl="2" algn="just">
              <a:buFont typeface="Calibri" panose="020F0502020204030204" pitchFamily="34" charset="0"/>
              <a:buChar char="⁻"/>
            </a:pPr>
            <a:r>
              <a:rPr lang="en-US" sz="2400" dirty="0" smtClean="0"/>
              <a:t>RUNTIME_TYPE, NUMBER_OF_CONTAINERS can also be specified</a:t>
            </a:r>
            <a:endParaRPr lang="en-US" sz="2400" dirty="0"/>
          </a:p>
          <a:p>
            <a:pPr lvl="0"/>
            <a:r>
              <a:rPr lang="en-US" b="1" dirty="0"/>
              <a:t>YARN </a:t>
            </a:r>
            <a:r>
              <a:rPr lang="en-US" b="1" dirty="0" smtClean="0"/>
              <a:t>Application:</a:t>
            </a:r>
            <a:endParaRPr lang="en-US" dirty="0"/>
          </a:p>
          <a:p>
            <a:pPr lvl="2">
              <a:buFont typeface="Calibri" panose="020F0502020204030204" pitchFamily="34" charset="0"/>
              <a:buChar char="⁻"/>
            </a:pPr>
            <a:r>
              <a:rPr lang="en-US" sz="2400" dirty="0"/>
              <a:t>Looks in the form of a JSON </a:t>
            </a:r>
            <a:r>
              <a:rPr lang="en-US" sz="2400" dirty="0" smtClean="0"/>
              <a:t>file.</a:t>
            </a:r>
          </a:p>
          <a:p>
            <a:pPr lvl="2">
              <a:buFont typeface="Calibri" panose="020F0502020204030204" pitchFamily="34" charset="0"/>
              <a:buChar char="⁻"/>
            </a:pPr>
            <a:r>
              <a:rPr lang="en-US" sz="2400" dirty="0" smtClean="0"/>
              <a:t>Needs </a:t>
            </a:r>
            <a:r>
              <a:rPr lang="en-US" sz="2400" dirty="0"/>
              <a:t>a launch command to run the application</a:t>
            </a:r>
            <a:r>
              <a:rPr lang="en-US" sz="2400" dirty="0" smtClean="0"/>
              <a:t>.</a:t>
            </a:r>
          </a:p>
          <a:p>
            <a:pPr lvl="2">
              <a:buFont typeface="Calibri" panose="020F0502020204030204" pitchFamily="34" charset="0"/>
              <a:buChar char="⁻"/>
            </a:pPr>
            <a:r>
              <a:rPr lang="en-US" sz="2400" dirty="0" smtClean="0"/>
              <a:t>Used for long-running applications.</a:t>
            </a:r>
          </a:p>
          <a:p>
            <a:pPr lvl="0"/>
            <a:r>
              <a:rPr lang="en-US" b="1" dirty="0" smtClean="0"/>
              <a:t>MapReduce:</a:t>
            </a:r>
            <a:endParaRPr lang="en-US" dirty="0"/>
          </a:p>
          <a:p>
            <a:pPr lvl="2">
              <a:buFont typeface="Calibri" panose="020F0502020204030204" pitchFamily="34" charset="0"/>
              <a:buChar char="⁻"/>
            </a:pPr>
            <a:r>
              <a:rPr lang="en-US" sz="2400" dirty="0"/>
              <a:t>Follows Mapper &amp; Reducer </a:t>
            </a:r>
            <a:r>
              <a:rPr lang="en-US" sz="2400" dirty="0" smtClean="0"/>
              <a:t>approach.</a:t>
            </a:r>
          </a:p>
          <a:p>
            <a:pPr lvl="2">
              <a:buFont typeface="Calibri" panose="020F0502020204030204" pitchFamily="34" charset="0"/>
              <a:buChar char="⁻"/>
            </a:pPr>
            <a:r>
              <a:rPr lang="en-US" sz="2400" dirty="0" smtClean="0"/>
              <a:t>Mapper </a:t>
            </a:r>
            <a:r>
              <a:rPr lang="en-US" sz="2400" dirty="0"/>
              <a:t>maps the data from different datanode and Reducer performs the operation specified</a:t>
            </a:r>
            <a:r>
              <a:rPr lang="en-US" sz="2400" dirty="0" smtClean="0"/>
              <a:t>.</a:t>
            </a:r>
          </a:p>
          <a:p>
            <a:pPr lvl="0"/>
            <a:r>
              <a:rPr lang="en-US" b="1" dirty="0" smtClean="0"/>
              <a:t>Spark:</a:t>
            </a:r>
            <a:endParaRPr lang="en-US" dirty="0"/>
          </a:p>
          <a:p>
            <a:pPr lvl="2" algn="just">
              <a:buFont typeface="Calibri" panose="020F0502020204030204" pitchFamily="34" charset="0"/>
              <a:buChar char="⁻"/>
            </a:pPr>
            <a:r>
              <a:rPr lang="en-US" sz="2400" dirty="0"/>
              <a:t>Application Master is a standalone application that YARN </a:t>
            </a:r>
            <a:r>
              <a:rPr lang="en-US" sz="2400" dirty="0" err="1"/>
              <a:t>NodeManager</a:t>
            </a:r>
            <a:r>
              <a:rPr lang="en-US" sz="2400" dirty="0"/>
              <a:t> runs in a YARN container to manage a Spark application running in a YARN cluster</a:t>
            </a:r>
            <a:r>
              <a:rPr lang="en-US" sz="2400" dirty="0" smtClean="0"/>
              <a:t>.</a:t>
            </a:r>
          </a:p>
          <a:p>
            <a:pPr lvl="0"/>
            <a:r>
              <a:rPr lang="en-US" b="1" dirty="0"/>
              <a:t>Sweater:</a:t>
            </a:r>
            <a:endParaRPr lang="en-US" dirty="0"/>
          </a:p>
          <a:p>
            <a:pPr lvl="2" algn="just">
              <a:buFont typeface="Calibri" panose="020F0502020204030204" pitchFamily="34" charset="0"/>
              <a:buChar char="⁻"/>
            </a:pPr>
            <a:r>
              <a:rPr lang="en-US" sz="2400" dirty="0"/>
              <a:t>Sweater is a YARN application master that is built in house for running anything in Java, R, Python, Bash, etc. </a:t>
            </a:r>
          </a:p>
          <a:p>
            <a:pPr lvl="2" algn="just">
              <a:buFont typeface="Calibri" panose="020F0502020204030204" pitchFamily="34" charset="0"/>
              <a:buChar char="⁻"/>
            </a:pPr>
            <a:r>
              <a:rPr lang="en-US" sz="2400" dirty="0"/>
              <a:t>Sweater has an API for monitoring and administration and also different containers can post their location and find out where other parts are.</a:t>
            </a:r>
          </a:p>
          <a:p>
            <a:pPr lvl="2" algn="just">
              <a:buFont typeface="Calibri" panose="020F0502020204030204" pitchFamily="34" charset="0"/>
              <a:buChar char="⁻"/>
            </a:pPr>
            <a:r>
              <a:rPr lang="en-US" sz="2400" dirty="0"/>
              <a:t>You tell Sweater about the containers you want by writing a configuration file in JSON</a:t>
            </a:r>
            <a:r>
              <a:rPr lang="en-US" sz="2400" dirty="0" smtClean="0"/>
              <a:t>.</a:t>
            </a:r>
            <a:endParaRPr lang="en-US" sz="2400" dirty="0"/>
          </a:p>
          <a:p>
            <a:pPr marL="914400" lvl="2" indent="0">
              <a:buNone/>
            </a:pPr>
            <a:endParaRPr lang="en-US" sz="2400" dirty="0"/>
          </a:p>
          <a:p>
            <a:pPr marL="914400" lvl="2" indent="0">
              <a:buNone/>
            </a:pPr>
            <a:endParaRPr lang="en-US" sz="2400" dirty="0"/>
          </a:p>
          <a:p>
            <a:pPr marL="914400" lvl="2" indent="0">
              <a:buNone/>
            </a:pPr>
            <a:endParaRPr lang="en-US" sz="2400" dirty="0"/>
          </a:p>
        </p:txBody>
      </p:sp>
      <p:sp>
        <p:nvSpPr>
          <p:cNvPr id="4" name="Slide Number Placeholder 3"/>
          <p:cNvSpPr>
            <a:spLocks noGrp="1"/>
          </p:cNvSpPr>
          <p:nvPr>
            <p:ph type="sldNum" sz="quarter" idx="12"/>
          </p:nvPr>
        </p:nvSpPr>
        <p:spPr>
          <a:xfrm>
            <a:off x="9448800" y="6492875"/>
            <a:ext cx="2743200" cy="365125"/>
          </a:xfrm>
        </p:spPr>
        <p:txBody>
          <a:bodyPr/>
          <a:lstStyle/>
          <a:p>
            <a:fld id="{336AF3FA-835E-49A3-BE58-80A165A45A99}" type="slidenum">
              <a:rPr lang="en-US" smtClean="0"/>
              <a:t>17</a:t>
            </a:fld>
            <a:endParaRPr lang="en-US" dirty="0"/>
          </a:p>
        </p:txBody>
      </p:sp>
    </p:spTree>
    <p:extLst>
      <p:ext uri="{BB962C8B-B14F-4D97-AF65-F5344CB8AC3E}">
        <p14:creationId xmlns:p14="http://schemas.microsoft.com/office/powerpoint/2010/main" val="2539730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582"/>
            <a:ext cx="10515600" cy="568730"/>
          </a:xfrm>
        </p:spPr>
        <p:txBody>
          <a:bodyPr>
            <a:normAutofit fontScale="90000"/>
          </a:bodyPr>
          <a:lstStyle/>
          <a:p>
            <a:pPr algn="ctr"/>
            <a:r>
              <a:rPr lang="en-US" sz="4000" dirty="0"/>
              <a:t>Real-time Training of ML application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255" y="1624518"/>
            <a:ext cx="8803532" cy="4731831"/>
          </a:xfrm>
        </p:spPr>
      </p:pic>
      <p:sp>
        <p:nvSpPr>
          <p:cNvPr id="4" name="Slide Number Placeholder 3"/>
          <p:cNvSpPr>
            <a:spLocks noGrp="1"/>
          </p:cNvSpPr>
          <p:nvPr>
            <p:ph type="sldNum" sz="quarter" idx="12"/>
          </p:nvPr>
        </p:nvSpPr>
        <p:spPr/>
        <p:txBody>
          <a:bodyPr/>
          <a:lstStyle/>
          <a:p>
            <a:fld id="{336AF3FA-835E-49A3-BE58-80A165A45A99}" type="slidenum">
              <a:rPr lang="en-US" smtClean="0"/>
              <a:t>18</a:t>
            </a:fld>
            <a:endParaRPr lang="en-US" dirty="0"/>
          </a:p>
        </p:txBody>
      </p:sp>
      <p:sp>
        <p:nvSpPr>
          <p:cNvPr id="6" name="TextBox 5"/>
          <p:cNvSpPr txBox="1"/>
          <p:nvPr/>
        </p:nvSpPr>
        <p:spPr>
          <a:xfrm>
            <a:off x="460443" y="1023258"/>
            <a:ext cx="11731557" cy="595230"/>
          </a:xfrm>
          <a:prstGeom prst="rect">
            <a:avLst/>
          </a:prstGeom>
          <a:noFill/>
          <a:ln>
            <a:noFill/>
          </a:ln>
        </p:spPr>
        <p:txBody>
          <a:bodyPr wrap="square" lIns="0" tIns="0" rIns="0" bIns="0" rtlCol="0">
            <a:noAutofit/>
          </a:bodyPr>
          <a:lstStyle/>
          <a:p>
            <a:r>
              <a:rPr lang="en-US" dirty="0" smtClean="0">
                <a:solidFill>
                  <a:srgbClr val="002060"/>
                </a:solidFill>
              </a:rPr>
              <a:t>Code to train the model using train data and save the trained model. We put this inside the “train” Docker container </a:t>
            </a:r>
          </a:p>
          <a:p>
            <a:r>
              <a:rPr lang="en-US" dirty="0" smtClean="0">
                <a:solidFill>
                  <a:srgbClr val="002060"/>
                </a:solidFill>
              </a:rPr>
              <a:t>as the file fashionMNIST.py.</a:t>
            </a:r>
            <a:endParaRPr lang="en-US" dirty="0">
              <a:solidFill>
                <a:srgbClr val="002060"/>
              </a:solidFill>
            </a:endParaRPr>
          </a:p>
          <a:p>
            <a:endParaRPr lang="en-US" sz="1400" dirty="0" smtClean="0">
              <a:solidFill>
                <a:schemeClr val="tx2"/>
              </a:solidFill>
            </a:endParaRPr>
          </a:p>
        </p:txBody>
      </p:sp>
      <p:sp>
        <p:nvSpPr>
          <p:cNvPr id="7" name="TextBox 6"/>
          <p:cNvSpPr txBox="1"/>
          <p:nvPr/>
        </p:nvSpPr>
        <p:spPr>
          <a:xfrm>
            <a:off x="131323" y="6508843"/>
            <a:ext cx="11731557" cy="311858"/>
          </a:xfrm>
          <a:prstGeom prst="rect">
            <a:avLst/>
          </a:prstGeom>
          <a:noFill/>
          <a:ln>
            <a:noFill/>
          </a:ln>
        </p:spPr>
        <p:txBody>
          <a:bodyPr wrap="square" lIns="0" tIns="0" rIns="0" bIns="0" rtlCol="0">
            <a:noAutofit/>
          </a:bodyPr>
          <a:lstStyle/>
          <a:p>
            <a:r>
              <a:rPr lang="en-US" dirty="0" smtClean="0">
                <a:solidFill>
                  <a:srgbClr val="002060"/>
                </a:solidFill>
              </a:rPr>
              <a:t>Code is adapted </a:t>
            </a:r>
            <a:r>
              <a:rPr lang="en-US" dirty="0">
                <a:solidFill>
                  <a:srgbClr val="002060"/>
                </a:solidFill>
              </a:rPr>
              <a:t>from https://www.tensorflow.org/beta/tutorials/keras/basic_classification</a:t>
            </a:r>
            <a:r>
              <a:rPr lang="en-US" dirty="0" smtClean="0">
                <a:solidFill>
                  <a:srgbClr val="002060"/>
                </a:solidFill>
              </a:rPr>
              <a:t>.</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4023728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a:bodyPr>
          <a:lstStyle/>
          <a:p>
            <a:pPr algn="ctr"/>
            <a:r>
              <a:rPr lang="en-US" sz="4000" dirty="0" smtClean="0"/>
              <a:t>Real-time Training of ML application(cont.)  </a:t>
            </a:r>
            <a:endParaRPr lang="en-US" sz="4000" dirty="0"/>
          </a:p>
        </p:txBody>
      </p:sp>
      <p:sp>
        <p:nvSpPr>
          <p:cNvPr id="9" name="Slide Number Placeholder 8"/>
          <p:cNvSpPr>
            <a:spLocks noGrp="1"/>
          </p:cNvSpPr>
          <p:nvPr>
            <p:ph type="sldNum" sz="quarter" idx="12"/>
          </p:nvPr>
        </p:nvSpPr>
        <p:spPr>
          <a:xfrm>
            <a:off x="9448800" y="6675438"/>
            <a:ext cx="2743200" cy="270112"/>
          </a:xfrm>
        </p:spPr>
        <p:txBody>
          <a:bodyPr/>
          <a:lstStyle/>
          <a:p>
            <a:fld id="{336AF3FA-835E-49A3-BE58-80A165A45A99}" type="slidenum">
              <a:rPr lang="en-US" smtClean="0"/>
              <a:t>19</a:t>
            </a:fld>
            <a:endParaRPr lang="en-US" dirty="0"/>
          </a:p>
        </p:txBody>
      </p:sp>
      <p:sp>
        <p:nvSpPr>
          <p:cNvPr id="14" name="Rectangle 13"/>
          <p:cNvSpPr/>
          <p:nvPr/>
        </p:nvSpPr>
        <p:spPr>
          <a:xfrm>
            <a:off x="838200" y="1186774"/>
            <a:ext cx="10515600" cy="646331"/>
          </a:xfrm>
          <a:prstGeom prst="rect">
            <a:avLst/>
          </a:prstGeom>
        </p:spPr>
        <p:txBody>
          <a:bodyPr wrap="square">
            <a:spAutoFit/>
          </a:bodyPr>
          <a:lstStyle/>
          <a:p>
            <a:r>
              <a:rPr lang="en-US" dirty="0" smtClean="0">
                <a:solidFill>
                  <a:srgbClr val="002060"/>
                </a:solidFill>
              </a:rPr>
              <a:t>Shell file which helps us find the location of container and also executes the step-by-step process for training the model and storing it in HDFS</a:t>
            </a:r>
            <a:r>
              <a:rPr lang="en-US" dirty="0">
                <a:solidFill>
                  <a:srgbClr val="002060"/>
                </a:solidFill>
              </a:rPr>
              <a:t>. We put this inside the “train” Docker container </a:t>
            </a:r>
            <a:r>
              <a:rPr lang="en-US" dirty="0" smtClean="0">
                <a:solidFill>
                  <a:srgbClr val="002060"/>
                </a:solidFill>
              </a:rPr>
              <a:t>as </a:t>
            </a:r>
            <a:r>
              <a:rPr lang="en-US" dirty="0">
                <a:solidFill>
                  <a:srgbClr val="002060"/>
                </a:solidFill>
              </a:rPr>
              <a:t>the file </a:t>
            </a:r>
            <a:r>
              <a:rPr lang="en-US" dirty="0" smtClean="0">
                <a:solidFill>
                  <a:srgbClr val="002060"/>
                </a:solidFill>
              </a:rPr>
              <a:t>“train.sh”.</a:t>
            </a:r>
            <a:endParaRPr lang="en-US" dirty="0">
              <a:solidFill>
                <a:srgbClr val="002060"/>
              </a:solidFill>
            </a:endParaRPr>
          </a:p>
        </p:txBody>
      </p:sp>
      <p:pic>
        <p:nvPicPr>
          <p:cNvPr id="16" name="Content Placeholder 1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8423"/>
            <a:ext cx="10515599" cy="4667015"/>
          </a:xfrm>
        </p:spPr>
      </p:pic>
    </p:spTree>
    <p:extLst>
      <p:ext uri="{BB962C8B-B14F-4D97-AF65-F5344CB8AC3E}">
        <p14:creationId xmlns:p14="http://schemas.microsoft.com/office/powerpoint/2010/main" val="2594879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 Few Important terms to know:</a:t>
            </a:r>
            <a:endParaRPr lang="en-US" sz="4000" dirty="0"/>
          </a:p>
        </p:txBody>
      </p:sp>
      <p:sp>
        <p:nvSpPr>
          <p:cNvPr id="3" name="Content Placeholder 2"/>
          <p:cNvSpPr>
            <a:spLocks noGrp="1"/>
          </p:cNvSpPr>
          <p:nvPr>
            <p:ph idx="1"/>
          </p:nvPr>
        </p:nvSpPr>
        <p:spPr>
          <a:xfrm>
            <a:off x="838200" y="1507786"/>
            <a:ext cx="10515600" cy="5048461"/>
          </a:xfrm>
        </p:spPr>
        <p:txBody>
          <a:bodyPr>
            <a:normAutofit/>
          </a:bodyPr>
          <a:lstStyle/>
          <a:p>
            <a:pPr marL="0" indent="0">
              <a:buNone/>
            </a:pPr>
            <a:endParaRPr lang="en-US" sz="1300" dirty="0" smtClean="0"/>
          </a:p>
          <a:p>
            <a:pPr lvl="2"/>
            <a:r>
              <a:rPr lang="en-US" b="1" dirty="0" smtClean="0"/>
              <a:t>Apache Hadoop </a:t>
            </a:r>
            <a:r>
              <a:rPr lang="en-US" dirty="0" smtClean="0"/>
              <a:t>is an big-data open-source framework for distributing large data sets across clusters of computer using simple programming models.</a:t>
            </a:r>
          </a:p>
          <a:p>
            <a:pPr marL="914400" lvl="2" indent="0">
              <a:buNone/>
            </a:pPr>
            <a:endParaRPr lang="en-US" sz="1900" dirty="0" smtClean="0"/>
          </a:p>
          <a:p>
            <a:pPr lvl="2"/>
            <a:r>
              <a:rPr lang="en-US" b="1" dirty="0"/>
              <a:t>Hortonworks Data Platform (HDP) </a:t>
            </a:r>
            <a:r>
              <a:rPr lang="en-US" dirty="0"/>
              <a:t>is a commercial </a:t>
            </a:r>
            <a:r>
              <a:rPr lang="en-US" sz="2400" dirty="0" smtClean="0"/>
              <a:t>Hadoop product provided by a company called Hortonworks</a:t>
            </a:r>
          </a:p>
          <a:p>
            <a:pPr marL="914400" lvl="2" indent="0">
              <a:buNone/>
            </a:pPr>
            <a:endParaRPr lang="en-US" sz="1900" dirty="0" smtClean="0"/>
          </a:p>
          <a:p>
            <a:pPr lvl="2"/>
            <a:r>
              <a:rPr lang="en-US" sz="2100" b="1" dirty="0" smtClean="0"/>
              <a:t>Hadoop </a:t>
            </a:r>
            <a:r>
              <a:rPr lang="en-US" sz="2100" dirty="0" smtClean="0"/>
              <a:t>(named after Doug Cutting’s son’s toy elephant)</a:t>
            </a:r>
            <a:endParaRPr lang="en-US" sz="2400" dirty="0" smtClean="0"/>
          </a:p>
          <a:p>
            <a:pPr lvl="3"/>
            <a:r>
              <a:rPr lang="en-US" sz="1900" dirty="0" smtClean="0"/>
              <a:t>Hadoop Distributed File System (</a:t>
            </a:r>
            <a:r>
              <a:rPr lang="en-US" sz="1900" b="1" dirty="0" smtClean="0"/>
              <a:t>HDFS</a:t>
            </a:r>
            <a:r>
              <a:rPr lang="en-US" sz="1900" dirty="0" smtClean="0"/>
              <a:t>) a distributed file system designed to run on commodity hardware.</a:t>
            </a:r>
          </a:p>
          <a:p>
            <a:pPr lvl="3"/>
            <a:r>
              <a:rPr lang="en-US" sz="1900" dirty="0" smtClean="0"/>
              <a:t>Yet </a:t>
            </a:r>
            <a:r>
              <a:rPr lang="en-US" sz="1900" dirty="0"/>
              <a:t>Another Resource Negotiator </a:t>
            </a:r>
            <a:r>
              <a:rPr lang="en-US" sz="1900" dirty="0" smtClean="0"/>
              <a:t>(</a:t>
            </a:r>
            <a:r>
              <a:rPr lang="en-US" sz="1900" b="1" dirty="0" smtClean="0"/>
              <a:t>YARN</a:t>
            </a:r>
            <a:r>
              <a:rPr lang="en-US" sz="1900" dirty="0" smtClean="0"/>
              <a:t>) a resource manager and job scheduler. </a:t>
            </a:r>
            <a:endParaRPr lang="en-US" sz="1900" dirty="0"/>
          </a:p>
          <a:p>
            <a:pPr lvl="3"/>
            <a:r>
              <a:rPr lang="en-US" sz="1900" dirty="0" smtClean="0"/>
              <a:t>YARN managers containers using </a:t>
            </a:r>
            <a:r>
              <a:rPr lang="en-US" dirty="0" smtClean="0"/>
              <a:t>Linux Containers (</a:t>
            </a:r>
            <a:r>
              <a:rPr lang="en-US" b="1" dirty="0" smtClean="0"/>
              <a:t>LXC</a:t>
            </a:r>
            <a:r>
              <a:rPr lang="en-US" dirty="0" smtClean="0"/>
              <a:t>), which is an operating-system-level virtualization method for running multiple isolated Linux systems (</a:t>
            </a:r>
            <a:r>
              <a:rPr lang="en-US" b="1" dirty="0" smtClean="0"/>
              <a:t>containers</a:t>
            </a:r>
            <a:r>
              <a:rPr lang="en-US" dirty="0" smtClean="0"/>
              <a:t>) on a host using a single Linux kernel.</a:t>
            </a:r>
            <a:r>
              <a:rPr lang="en-US" sz="1800" dirty="0" smtClean="0"/>
              <a:t>	</a:t>
            </a:r>
            <a:endParaRPr lang="en-US" sz="1800" dirty="0"/>
          </a:p>
        </p:txBody>
      </p:sp>
      <p:sp>
        <p:nvSpPr>
          <p:cNvPr id="4" name="Slide Number Placeholder 3"/>
          <p:cNvSpPr>
            <a:spLocks noGrp="1"/>
          </p:cNvSpPr>
          <p:nvPr>
            <p:ph type="sldNum" sz="quarter" idx="12"/>
          </p:nvPr>
        </p:nvSpPr>
        <p:spPr/>
        <p:txBody>
          <a:bodyPr/>
          <a:lstStyle/>
          <a:p>
            <a:fld id="{336AF3FA-835E-49A3-BE58-80A165A45A99}" type="slidenum">
              <a:rPr lang="en-US" smtClean="0"/>
              <a:t>2</a:t>
            </a:fld>
            <a:endParaRPr lang="en-US" dirty="0"/>
          </a:p>
        </p:txBody>
      </p:sp>
    </p:spTree>
    <p:extLst>
      <p:ext uri="{BB962C8B-B14F-4D97-AF65-F5344CB8AC3E}">
        <p14:creationId xmlns:p14="http://schemas.microsoft.com/office/powerpoint/2010/main" val="276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003"/>
          </a:xfrm>
        </p:spPr>
        <p:txBody>
          <a:bodyPr>
            <a:normAutofit fontScale="90000"/>
          </a:bodyPr>
          <a:lstStyle/>
          <a:p>
            <a:pPr algn="ctr"/>
            <a:r>
              <a:rPr lang="en-US" sz="4000" dirty="0"/>
              <a:t>Real-time Prediction of ML application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586" y="1673158"/>
            <a:ext cx="10077857" cy="4683192"/>
          </a:xfrm>
        </p:spPr>
      </p:pic>
      <p:sp>
        <p:nvSpPr>
          <p:cNvPr id="4" name="Slide Number Placeholder 3"/>
          <p:cNvSpPr>
            <a:spLocks noGrp="1"/>
          </p:cNvSpPr>
          <p:nvPr>
            <p:ph type="sldNum" sz="quarter" idx="12"/>
          </p:nvPr>
        </p:nvSpPr>
        <p:spPr>
          <a:xfrm>
            <a:off x="9448800" y="6469492"/>
            <a:ext cx="2743200" cy="365125"/>
          </a:xfrm>
        </p:spPr>
        <p:txBody>
          <a:bodyPr/>
          <a:lstStyle/>
          <a:p>
            <a:fld id="{336AF3FA-835E-49A3-BE58-80A165A45A99}" type="slidenum">
              <a:rPr lang="en-US" smtClean="0"/>
              <a:t>20</a:t>
            </a:fld>
            <a:endParaRPr lang="en-US" dirty="0"/>
          </a:p>
        </p:txBody>
      </p:sp>
      <p:sp>
        <p:nvSpPr>
          <p:cNvPr id="6" name="TextBox 5"/>
          <p:cNvSpPr txBox="1"/>
          <p:nvPr/>
        </p:nvSpPr>
        <p:spPr>
          <a:xfrm>
            <a:off x="460443" y="922674"/>
            <a:ext cx="11731557" cy="677526"/>
          </a:xfrm>
          <a:prstGeom prst="rect">
            <a:avLst/>
          </a:prstGeom>
          <a:noFill/>
          <a:ln>
            <a:noFill/>
          </a:ln>
        </p:spPr>
        <p:txBody>
          <a:bodyPr wrap="square" lIns="0" tIns="0" rIns="0" bIns="0" rtlCol="0">
            <a:noAutofit/>
          </a:bodyPr>
          <a:lstStyle/>
          <a:p>
            <a:r>
              <a:rPr lang="en-US" dirty="0" smtClean="0">
                <a:solidFill>
                  <a:srgbClr val="002060"/>
                </a:solidFill>
              </a:rPr>
              <a:t>Code to load the trained model, do prediction for test data and save the prediction output</a:t>
            </a:r>
            <a:r>
              <a:rPr lang="en-US" dirty="0">
                <a:solidFill>
                  <a:srgbClr val="002060"/>
                </a:solidFill>
              </a:rPr>
              <a:t>. We put this inside the </a:t>
            </a:r>
            <a:endParaRPr lang="en-US" dirty="0" smtClean="0">
              <a:solidFill>
                <a:srgbClr val="002060"/>
              </a:solidFill>
            </a:endParaRPr>
          </a:p>
          <a:p>
            <a:r>
              <a:rPr lang="en-US" dirty="0" smtClean="0">
                <a:solidFill>
                  <a:srgbClr val="002060"/>
                </a:solidFill>
              </a:rPr>
              <a:t>“prediction” Docker container as the file MNISTprediction.py.</a:t>
            </a:r>
            <a:endParaRPr lang="en-US" dirty="0">
              <a:solidFill>
                <a:srgbClr val="002060"/>
              </a:solidFill>
            </a:endParaRPr>
          </a:p>
          <a:p>
            <a:endParaRPr lang="en-US" sz="1400" dirty="0" smtClean="0">
              <a:solidFill>
                <a:schemeClr val="tx2"/>
              </a:solidFill>
            </a:endParaRPr>
          </a:p>
        </p:txBody>
      </p:sp>
      <p:sp>
        <p:nvSpPr>
          <p:cNvPr id="7" name="TextBox 6"/>
          <p:cNvSpPr txBox="1"/>
          <p:nvPr/>
        </p:nvSpPr>
        <p:spPr>
          <a:xfrm>
            <a:off x="131323" y="6508843"/>
            <a:ext cx="11731557" cy="311858"/>
          </a:xfrm>
          <a:prstGeom prst="rect">
            <a:avLst/>
          </a:prstGeom>
          <a:noFill/>
          <a:ln>
            <a:noFill/>
          </a:ln>
        </p:spPr>
        <p:txBody>
          <a:bodyPr wrap="square" lIns="0" tIns="0" rIns="0" bIns="0" rtlCol="0">
            <a:noAutofit/>
          </a:bodyPr>
          <a:lstStyle/>
          <a:p>
            <a:r>
              <a:rPr lang="en-US" dirty="0" smtClean="0">
                <a:solidFill>
                  <a:srgbClr val="002060"/>
                </a:solidFill>
              </a:rPr>
              <a:t>Code is adapted </a:t>
            </a:r>
            <a:r>
              <a:rPr lang="en-US" dirty="0">
                <a:solidFill>
                  <a:srgbClr val="002060"/>
                </a:solidFill>
              </a:rPr>
              <a:t>from https://www.tensorflow.org/beta/tutorials/keras/basic_classification</a:t>
            </a:r>
            <a:r>
              <a:rPr lang="en-US" dirty="0" smtClean="0">
                <a:solidFill>
                  <a:srgbClr val="002060"/>
                </a:solidFill>
              </a:rPr>
              <a:t>.</a:t>
            </a:r>
            <a:endParaRPr lang="en-US" dirty="0">
              <a:solidFill>
                <a:srgbClr val="002060"/>
              </a:solidFill>
            </a:endParaRPr>
          </a:p>
          <a:p>
            <a:endParaRPr lang="en-US" sz="1400" dirty="0" smtClean="0">
              <a:solidFill>
                <a:schemeClr val="tx2"/>
              </a:solidFill>
            </a:endParaRPr>
          </a:p>
        </p:txBody>
      </p:sp>
    </p:spTree>
    <p:extLst>
      <p:ext uri="{BB962C8B-B14F-4D97-AF65-F5344CB8AC3E}">
        <p14:creationId xmlns:p14="http://schemas.microsoft.com/office/powerpoint/2010/main" val="4211820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1516"/>
          </a:xfrm>
        </p:spPr>
        <p:txBody>
          <a:bodyPr>
            <a:normAutofit fontScale="90000"/>
          </a:bodyPr>
          <a:lstStyle/>
          <a:p>
            <a:pPr algn="ctr"/>
            <a:r>
              <a:rPr lang="en-US" sz="4000" dirty="0"/>
              <a:t>Real-time </a:t>
            </a:r>
            <a:r>
              <a:rPr lang="en-US" sz="4000" dirty="0" smtClean="0"/>
              <a:t>Prediction </a:t>
            </a:r>
            <a:r>
              <a:rPr lang="en-US" sz="4000" dirty="0"/>
              <a:t>of ML </a:t>
            </a:r>
            <a:r>
              <a:rPr lang="en-US" sz="4000" dirty="0" smtClean="0"/>
              <a:t>application(cont.) </a:t>
            </a:r>
            <a:endParaRPr lang="en-US" sz="4000" dirty="0"/>
          </a:p>
        </p:txBody>
      </p:sp>
      <p:sp>
        <p:nvSpPr>
          <p:cNvPr id="5" name="Slide Number Placeholder 4"/>
          <p:cNvSpPr>
            <a:spLocks noGrp="1"/>
          </p:cNvSpPr>
          <p:nvPr>
            <p:ph type="sldNum" sz="quarter" idx="12"/>
          </p:nvPr>
        </p:nvSpPr>
        <p:spPr>
          <a:xfrm>
            <a:off x="9448800" y="6599542"/>
            <a:ext cx="2743200" cy="365125"/>
          </a:xfrm>
        </p:spPr>
        <p:txBody>
          <a:bodyPr/>
          <a:lstStyle/>
          <a:p>
            <a:fld id="{336AF3FA-835E-49A3-BE58-80A165A45A99}" type="slidenum">
              <a:rPr lang="en-US" smtClean="0"/>
              <a:t>21</a:t>
            </a:fld>
            <a:endParaRPr lang="en-US" dirty="0"/>
          </a:p>
        </p:txBody>
      </p:sp>
      <p:sp>
        <p:nvSpPr>
          <p:cNvPr id="8" name="Rectangle 7"/>
          <p:cNvSpPr/>
          <p:nvPr/>
        </p:nvSpPr>
        <p:spPr>
          <a:xfrm>
            <a:off x="774192" y="865138"/>
            <a:ext cx="10515600" cy="923330"/>
          </a:xfrm>
          <a:prstGeom prst="rect">
            <a:avLst/>
          </a:prstGeom>
        </p:spPr>
        <p:txBody>
          <a:bodyPr wrap="square">
            <a:spAutoFit/>
          </a:bodyPr>
          <a:lstStyle/>
          <a:p>
            <a:r>
              <a:rPr lang="en-US" dirty="0" smtClean="0">
                <a:solidFill>
                  <a:srgbClr val="002060"/>
                </a:solidFill>
              </a:rPr>
              <a:t>Shell file which helps us find the location of container and also executes the step-by-step process for serving the model and storing it in HDFS</a:t>
            </a:r>
            <a:r>
              <a:rPr lang="en-US" dirty="0">
                <a:solidFill>
                  <a:srgbClr val="002060"/>
                </a:solidFill>
              </a:rPr>
              <a:t>. We put this inside the </a:t>
            </a:r>
            <a:r>
              <a:rPr lang="en-US" dirty="0" smtClean="0">
                <a:solidFill>
                  <a:srgbClr val="002060"/>
                </a:solidFill>
              </a:rPr>
              <a:t>“prediction” Docker container as the file “prediction.sh”.</a:t>
            </a:r>
            <a:endParaRPr lang="en-US" dirty="0">
              <a:solidFill>
                <a:srgbClr val="002060"/>
              </a:solidFill>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7437"/>
            <a:ext cx="10515600" cy="4722105"/>
          </a:xfrm>
        </p:spPr>
      </p:pic>
    </p:spTree>
    <p:extLst>
      <p:ext uri="{BB962C8B-B14F-4D97-AF65-F5344CB8AC3E}">
        <p14:creationId xmlns:p14="http://schemas.microsoft.com/office/powerpoint/2010/main" val="2616736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4816"/>
          </a:xfrm>
        </p:spPr>
        <p:txBody>
          <a:bodyPr>
            <a:normAutofit fontScale="90000"/>
          </a:bodyPr>
          <a:lstStyle/>
          <a:p>
            <a:pPr algn="ctr"/>
            <a:r>
              <a:rPr lang="en-US" sz="4000" dirty="0" smtClean="0"/>
              <a:t>Creating Docker Images for Training and Prediction</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26" y="1365066"/>
            <a:ext cx="5105400" cy="229253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672" y="1365067"/>
            <a:ext cx="6624537" cy="51427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26" y="4105072"/>
            <a:ext cx="5105400" cy="2402732"/>
          </a:xfrm>
          <a:prstGeom prst="rect">
            <a:avLst/>
          </a:prstGeom>
        </p:spPr>
      </p:pic>
      <p:sp>
        <p:nvSpPr>
          <p:cNvPr id="9" name="Slide Number Placeholder 8"/>
          <p:cNvSpPr>
            <a:spLocks noGrp="1"/>
          </p:cNvSpPr>
          <p:nvPr>
            <p:ph type="sldNum" sz="quarter" idx="12"/>
          </p:nvPr>
        </p:nvSpPr>
        <p:spPr>
          <a:xfrm>
            <a:off x="9448800" y="6507804"/>
            <a:ext cx="2743200" cy="365125"/>
          </a:xfrm>
        </p:spPr>
        <p:txBody>
          <a:bodyPr/>
          <a:lstStyle/>
          <a:p>
            <a:fld id="{336AF3FA-835E-49A3-BE58-80A165A45A99}" type="slidenum">
              <a:rPr lang="en-US" smtClean="0"/>
              <a:t>22</a:t>
            </a:fld>
            <a:endParaRPr lang="en-US" dirty="0"/>
          </a:p>
        </p:txBody>
      </p:sp>
      <p:sp>
        <p:nvSpPr>
          <p:cNvPr id="3" name="TextBox 2"/>
          <p:cNvSpPr txBox="1"/>
          <p:nvPr/>
        </p:nvSpPr>
        <p:spPr>
          <a:xfrm>
            <a:off x="5413248" y="996696"/>
            <a:ext cx="6778752" cy="369332"/>
          </a:xfrm>
          <a:prstGeom prst="rect">
            <a:avLst/>
          </a:prstGeom>
          <a:noFill/>
        </p:spPr>
        <p:txBody>
          <a:bodyPr wrap="square" rtlCol="0">
            <a:spAutoFit/>
          </a:bodyPr>
          <a:lstStyle/>
          <a:p>
            <a:r>
              <a:rPr lang="en-US" dirty="0" smtClean="0"/>
              <a:t>“train” and “prediction” images in local Docker environment</a:t>
            </a:r>
            <a:endParaRPr lang="en-US" dirty="0"/>
          </a:p>
        </p:txBody>
      </p:sp>
      <p:sp>
        <p:nvSpPr>
          <p:cNvPr id="10" name="TextBox 9"/>
          <p:cNvSpPr txBox="1"/>
          <p:nvPr/>
        </p:nvSpPr>
        <p:spPr>
          <a:xfrm>
            <a:off x="289560" y="993648"/>
            <a:ext cx="4690872" cy="369332"/>
          </a:xfrm>
          <a:prstGeom prst="rect">
            <a:avLst/>
          </a:prstGeom>
          <a:noFill/>
        </p:spPr>
        <p:txBody>
          <a:bodyPr wrap="square" rtlCol="0">
            <a:spAutoFit/>
          </a:bodyPr>
          <a:lstStyle/>
          <a:p>
            <a:r>
              <a:rPr lang="en-US" dirty="0" err="1" smtClean="0"/>
              <a:t>Dockerfiles</a:t>
            </a:r>
            <a:r>
              <a:rPr lang="en-US" dirty="0" smtClean="0"/>
              <a:t> for “train” and “prediction” images.</a:t>
            </a:r>
            <a:endParaRPr lang="en-US" dirty="0"/>
          </a:p>
        </p:txBody>
      </p:sp>
    </p:spTree>
    <p:extLst>
      <p:ext uri="{BB962C8B-B14F-4D97-AF65-F5344CB8AC3E}">
        <p14:creationId xmlns:p14="http://schemas.microsoft.com/office/powerpoint/2010/main" val="70044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2543"/>
          </a:xfrm>
        </p:spPr>
        <p:txBody>
          <a:bodyPr>
            <a:normAutofit fontScale="90000"/>
          </a:bodyPr>
          <a:lstStyle/>
          <a:p>
            <a:pPr algn="ctr"/>
            <a:r>
              <a:rPr lang="en-US" sz="4000" dirty="0" smtClean="0"/>
              <a:t>Pulling the docker image on all the host</a:t>
            </a:r>
            <a:endParaRPr lang="en-US"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2809"/>
            <a:ext cx="10515599" cy="4396902"/>
          </a:xfrm>
        </p:spPr>
      </p:pic>
      <p:sp>
        <p:nvSpPr>
          <p:cNvPr id="4" name="Slide Number Placeholder 3"/>
          <p:cNvSpPr>
            <a:spLocks noGrp="1"/>
          </p:cNvSpPr>
          <p:nvPr>
            <p:ph type="sldNum" sz="quarter" idx="12"/>
          </p:nvPr>
        </p:nvSpPr>
        <p:spPr/>
        <p:txBody>
          <a:bodyPr/>
          <a:lstStyle/>
          <a:p>
            <a:fld id="{336AF3FA-835E-49A3-BE58-80A165A45A99}" type="slidenum">
              <a:rPr lang="en-US" smtClean="0"/>
              <a:t>23</a:t>
            </a:fld>
            <a:endParaRPr lang="en-US" dirty="0"/>
          </a:p>
        </p:txBody>
      </p:sp>
      <p:sp>
        <p:nvSpPr>
          <p:cNvPr id="6" name="Rectangle 5"/>
          <p:cNvSpPr/>
          <p:nvPr/>
        </p:nvSpPr>
        <p:spPr>
          <a:xfrm>
            <a:off x="783336" y="974866"/>
            <a:ext cx="10515600" cy="646331"/>
          </a:xfrm>
          <a:prstGeom prst="rect">
            <a:avLst/>
          </a:prstGeom>
        </p:spPr>
        <p:txBody>
          <a:bodyPr wrap="square">
            <a:spAutoFit/>
          </a:bodyPr>
          <a:lstStyle/>
          <a:p>
            <a:r>
              <a:rPr lang="en-US" dirty="0" smtClean="0">
                <a:solidFill>
                  <a:srgbClr val="002060"/>
                </a:solidFill>
              </a:rPr>
              <a:t>Once the docker image is built using the </a:t>
            </a:r>
            <a:r>
              <a:rPr lang="en-US" dirty="0" err="1" smtClean="0">
                <a:solidFill>
                  <a:srgbClr val="002060"/>
                </a:solidFill>
              </a:rPr>
              <a:t>Dockerfile</a:t>
            </a:r>
            <a:r>
              <a:rPr lang="en-US" dirty="0" smtClean="0">
                <a:solidFill>
                  <a:srgbClr val="002060"/>
                </a:solidFill>
              </a:rPr>
              <a:t> we have to pull the image on all the hosts of the Hadoop cluster since the container could end up running on any of the hosts.</a:t>
            </a:r>
            <a:endParaRPr lang="en-US" dirty="0">
              <a:solidFill>
                <a:srgbClr val="002060"/>
              </a:solidFill>
            </a:endParaRPr>
          </a:p>
        </p:txBody>
      </p:sp>
      <p:sp>
        <p:nvSpPr>
          <p:cNvPr id="7" name="Rectangle 6"/>
          <p:cNvSpPr/>
          <p:nvPr/>
        </p:nvSpPr>
        <p:spPr>
          <a:xfrm>
            <a:off x="838200" y="1641421"/>
            <a:ext cx="10515600" cy="369332"/>
          </a:xfrm>
          <a:prstGeom prst="rect">
            <a:avLst/>
          </a:prstGeom>
        </p:spPr>
        <p:txBody>
          <a:bodyPr wrap="square">
            <a:spAutoFit/>
          </a:bodyPr>
          <a:lstStyle/>
          <a:p>
            <a:r>
              <a:rPr lang="en-US" dirty="0" smtClean="0">
                <a:solidFill>
                  <a:srgbClr val="002060"/>
                </a:solidFill>
              </a:rPr>
              <a:t>This is one of the major challenges that we are facing.</a:t>
            </a:r>
            <a:endParaRPr lang="en-US" dirty="0">
              <a:solidFill>
                <a:srgbClr val="002060"/>
              </a:solidFill>
            </a:endParaRPr>
          </a:p>
        </p:txBody>
      </p:sp>
    </p:spTree>
    <p:extLst>
      <p:ext uri="{BB962C8B-B14F-4D97-AF65-F5344CB8AC3E}">
        <p14:creationId xmlns:p14="http://schemas.microsoft.com/office/powerpoint/2010/main" val="3022302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096"/>
          </a:xfrm>
        </p:spPr>
        <p:txBody>
          <a:bodyPr>
            <a:normAutofit fontScale="90000"/>
          </a:bodyPr>
          <a:lstStyle/>
          <a:p>
            <a:pPr algn="ctr"/>
            <a:r>
              <a:rPr lang="en-US" sz="4000" dirty="0" smtClean="0"/>
              <a:t>Running Training Image in a Distributed Shell App.</a:t>
            </a:r>
            <a:endParaRPr lang="en-US"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35" y="3150794"/>
            <a:ext cx="11887200" cy="3103122"/>
          </a:xfrm>
        </p:spPr>
      </p:pic>
      <p:sp>
        <p:nvSpPr>
          <p:cNvPr id="4" name="Slide Number Placeholder 3"/>
          <p:cNvSpPr>
            <a:spLocks noGrp="1"/>
          </p:cNvSpPr>
          <p:nvPr>
            <p:ph type="sldNum" sz="quarter" idx="12"/>
          </p:nvPr>
        </p:nvSpPr>
        <p:spPr/>
        <p:txBody>
          <a:bodyPr/>
          <a:lstStyle/>
          <a:p>
            <a:fld id="{336AF3FA-835E-49A3-BE58-80A165A45A99}" type="slidenum">
              <a:rPr lang="en-US" smtClean="0"/>
              <a:t>24</a:t>
            </a:fld>
            <a:endParaRPr lang="en-US" dirty="0"/>
          </a:p>
        </p:txBody>
      </p:sp>
      <p:sp>
        <p:nvSpPr>
          <p:cNvPr id="6" name="Rectangle 5"/>
          <p:cNvSpPr/>
          <p:nvPr/>
        </p:nvSpPr>
        <p:spPr>
          <a:xfrm>
            <a:off x="145914" y="1024128"/>
            <a:ext cx="11284085" cy="1477328"/>
          </a:xfrm>
          <a:prstGeom prst="rect">
            <a:avLst/>
          </a:prstGeom>
        </p:spPr>
        <p:txBody>
          <a:bodyPr wrap="square">
            <a:spAutoFit/>
          </a:bodyPr>
          <a:lstStyle/>
          <a:p>
            <a:r>
              <a:rPr lang="en-US" dirty="0" smtClean="0">
                <a:solidFill>
                  <a:srgbClr val="002060"/>
                </a:solidFill>
              </a:rPr>
              <a:t>Shell </a:t>
            </a:r>
            <a:r>
              <a:rPr lang="en-US" dirty="0">
                <a:solidFill>
                  <a:srgbClr val="002060"/>
                </a:solidFill>
              </a:rPr>
              <a:t>program to run our Docker container using the Distributed Shell Application Master</a:t>
            </a:r>
            <a:r>
              <a:rPr lang="en-US" dirty="0" smtClean="0">
                <a:solidFill>
                  <a:srgbClr val="002060"/>
                </a:solidFill>
              </a:rPr>
              <a:t>.</a:t>
            </a:r>
          </a:p>
          <a:p>
            <a:endParaRPr lang="en-US" dirty="0">
              <a:solidFill>
                <a:srgbClr val="002060"/>
              </a:solidFill>
            </a:endParaRPr>
          </a:p>
          <a:p>
            <a:r>
              <a:rPr lang="en-US" dirty="0">
                <a:solidFill>
                  <a:srgbClr val="002060"/>
                </a:solidFill>
              </a:rPr>
              <a:t>Using the </a:t>
            </a:r>
            <a:r>
              <a:rPr lang="en-US" dirty="0" smtClean="0">
                <a:solidFill>
                  <a:srgbClr val="002060"/>
                </a:solidFill>
              </a:rPr>
              <a:t>Docker </a:t>
            </a:r>
            <a:r>
              <a:rPr lang="en-US" dirty="0">
                <a:solidFill>
                  <a:srgbClr val="002060"/>
                </a:solidFill>
              </a:rPr>
              <a:t>Image 955177/train which we built earlier we are doing training using a Distributed Shell App.</a:t>
            </a:r>
          </a:p>
          <a:p>
            <a:endParaRPr lang="en-US" dirty="0">
              <a:solidFill>
                <a:srgbClr val="002060"/>
              </a:solidFill>
            </a:endParaRPr>
          </a:p>
          <a:p>
            <a:endParaRPr lang="en-US" dirty="0">
              <a:solidFill>
                <a:srgbClr val="002060"/>
              </a:solidFill>
            </a:endParaRPr>
          </a:p>
        </p:txBody>
      </p:sp>
      <p:sp>
        <p:nvSpPr>
          <p:cNvPr id="7" name="Rectangle 6"/>
          <p:cNvSpPr/>
          <p:nvPr/>
        </p:nvSpPr>
        <p:spPr>
          <a:xfrm>
            <a:off x="173346" y="2121408"/>
            <a:ext cx="11284084" cy="369332"/>
          </a:xfrm>
          <a:prstGeom prst="rect">
            <a:avLst/>
          </a:prstGeom>
        </p:spPr>
        <p:txBody>
          <a:bodyPr wrap="square">
            <a:spAutoFit/>
          </a:bodyPr>
          <a:lstStyle/>
          <a:p>
            <a:r>
              <a:rPr lang="en-US" dirty="0" smtClean="0">
                <a:solidFill>
                  <a:srgbClr val="002060"/>
                </a:solidFill>
              </a:rPr>
              <a:t>Need to specify the </a:t>
            </a:r>
            <a:r>
              <a:rPr lang="en-US" dirty="0">
                <a:solidFill>
                  <a:srgbClr val="002060"/>
                </a:solidFill>
              </a:rPr>
              <a:t>r</a:t>
            </a:r>
            <a:r>
              <a:rPr lang="en-US" dirty="0" smtClean="0">
                <a:solidFill>
                  <a:srgbClr val="002060"/>
                </a:solidFill>
              </a:rPr>
              <a:t>untime type as “</a:t>
            </a:r>
            <a:r>
              <a:rPr lang="en-US" dirty="0" err="1" smtClean="0">
                <a:solidFill>
                  <a:srgbClr val="002060"/>
                </a:solidFill>
              </a:rPr>
              <a:t>docker</a:t>
            </a:r>
            <a:r>
              <a:rPr lang="en-US" dirty="0" smtClean="0">
                <a:solidFill>
                  <a:srgbClr val="002060"/>
                </a:solidFill>
              </a:rPr>
              <a:t>” and the path to the distributed shell application master jar file.</a:t>
            </a:r>
            <a:endParaRPr lang="en-US" dirty="0">
              <a:solidFill>
                <a:srgbClr val="002060"/>
              </a:solidFill>
            </a:endParaRPr>
          </a:p>
        </p:txBody>
      </p:sp>
      <p:sp>
        <p:nvSpPr>
          <p:cNvPr id="8" name="TextBox 7"/>
          <p:cNvSpPr txBox="1"/>
          <p:nvPr/>
        </p:nvSpPr>
        <p:spPr>
          <a:xfrm>
            <a:off x="118482" y="2642616"/>
            <a:ext cx="11466966" cy="369332"/>
          </a:xfrm>
          <a:prstGeom prst="rect">
            <a:avLst/>
          </a:prstGeom>
          <a:noFill/>
        </p:spPr>
        <p:txBody>
          <a:bodyPr wrap="square" rtlCol="0">
            <a:spAutoFit/>
          </a:bodyPr>
          <a:lstStyle/>
          <a:p>
            <a:r>
              <a:rPr lang="en-US" dirty="0">
                <a:solidFill>
                  <a:srgbClr val="002060"/>
                </a:solidFill>
              </a:rPr>
              <a:t>To read and write to HDFS we need to specify volumes </a:t>
            </a:r>
            <a:r>
              <a:rPr lang="en-US" dirty="0" smtClean="0">
                <a:solidFill>
                  <a:srgbClr val="002060"/>
                </a:solidFill>
              </a:rPr>
              <a:t>with HDFS executables to </a:t>
            </a:r>
            <a:r>
              <a:rPr lang="en-US" dirty="0">
                <a:solidFill>
                  <a:srgbClr val="002060"/>
                </a:solidFill>
              </a:rPr>
              <a:t>be mounted during runtime</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243343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2814"/>
          </a:xfrm>
        </p:spPr>
        <p:txBody>
          <a:bodyPr>
            <a:noAutofit/>
          </a:bodyPr>
          <a:lstStyle/>
          <a:p>
            <a:pPr algn="ctr"/>
            <a:r>
              <a:rPr lang="en-US" sz="3200" dirty="0"/>
              <a:t>Running Training Image as a Distributed Shell App.</a:t>
            </a:r>
            <a:r>
              <a:rPr lang="en-US" sz="3200" dirty="0" smtClean="0"/>
              <a:t>(cont.)</a:t>
            </a:r>
            <a:endParaRPr lang="en-US" sz="3200" dirty="0"/>
          </a:p>
        </p:txBody>
      </p:sp>
      <p:sp>
        <p:nvSpPr>
          <p:cNvPr id="5" name="Slide Number Placeholder 4"/>
          <p:cNvSpPr>
            <a:spLocks noGrp="1"/>
          </p:cNvSpPr>
          <p:nvPr>
            <p:ph type="sldNum" sz="quarter" idx="12"/>
          </p:nvPr>
        </p:nvSpPr>
        <p:spPr>
          <a:xfrm>
            <a:off x="9448800" y="6546715"/>
            <a:ext cx="2743200" cy="365125"/>
          </a:xfrm>
        </p:spPr>
        <p:txBody>
          <a:bodyPr/>
          <a:lstStyle/>
          <a:p>
            <a:fld id="{336AF3FA-835E-49A3-BE58-80A165A45A99}" type="slidenum">
              <a:rPr lang="en-US" smtClean="0"/>
              <a:t>25</a:t>
            </a:fld>
            <a:endParaRPr lang="en-US" dirty="0"/>
          </a:p>
        </p:txBody>
      </p:sp>
      <p:pic>
        <p:nvPicPr>
          <p:cNvPr id="9" name="bandicam 2019-07-31 13-31-51-19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915" y="1245140"/>
            <a:ext cx="11926111" cy="5301575"/>
          </a:xfrm>
        </p:spPr>
      </p:pic>
    </p:spTree>
    <p:extLst>
      <p:ext uri="{BB962C8B-B14F-4D97-AF65-F5344CB8AC3E}">
        <p14:creationId xmlns:p14="http://schemas.microsoft.com/office/powerpoint/2010/main" val="8030826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025" y="418289"/>
            <a:ext cx="10875523" cy="544751"/>
          </a:xfrm>
        </p:spPr>
        <p:txBody>
          <a:bodyPr>
            <a:noAutofit/>
          </a:bodyPr>
          <a:lstStyle/>
          <a:p>
            <a:pPr algn="ctr"/>
            <a:r>
              <a:rPr lang="en-US" sz="3600" dirty="0"/>
              <a:t>Running Training Image as a Distributed Shell App.(cont.)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43" y="1488332"/>
            <a:ext cx="5809702" cy="52626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8332"/>
            <a:ext cx="5981557" cy="5262664"/>
          </a:xfrm>
          <a:prstGeom prst="rect">
            <a:avLst/>
          </a:prstGeom>
        </p:spPr>
      </p:pic>
      <p:sp>
        <p:nvSpPr>
          <p:cNvPr id="6" name="Rectangle 5"/>
          <p:cNvSpPr/>
          <p:nvPr/>
        </p:nvSpPr>
        <p:spPr>
          <a:xfrm>
            <a:off x="1371600" y="1070044"/>
            <a:ext cx="2801566" cy="31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OUTPUT-1 (train.sh)</a:t>
            </a:r>
            <a:endParaRPr lang="en-US" dirty="0">
              <a:solidFill>
                <a:schemeClr val="tx1"/>
              </a:solidFill>
            </a:endParaRPr>
          </a:p>
        </p:txBody>
      </p:sp>
      <p:sp>
        <p:nvSpPr>
          <p:cNvPr id="7" name="Rectangle 6"/>
          <p:cNvSpPr/>
          <p:nvPr/>
        </p:nvSpPr>
        <p:spPr>
          <a:xfrm>
            <a:off x="8005032" y="1031135"/>
            <a:ext cx="2472536" cy="369332"/>
          </a:xfrm>
          <a:prstGeom prst="rect">
            <a:avLst/>
          </a:prstGeom>
        </p:spPr>
        <p:txBody>
          <a:bodyPr wrap="none">
            <a:spAutoFit/>
          </a:bodyPr>
          <a:lstStyle/>
          <a:p>
            <a:r>
              <a:rPr lang="en-US" dirty="0" smtClean="0"/>
              <a:t>OUTPUT-2 (hdfs dfs –ls )</a:t>
            </a:r>
            <a:endParaRPr lang="en-US" dirty="0"/>
          </a:p>
        </p:txBody>
      </p:sp>
      <p:sp>
        <p:nvSpPr>
          <p:cNvPr id="8" name="Slide Number Placeholder 7"/>
          <p:cNvSpPr>
            <a:spLocks noGrp="1"/>
          </p:cNvSpPr>
          <p:nvPr>
            <p:ph type="sldNum" sz="quarter" idx="12"/>
          </p:nvPr>
        </p:nvSpPr>
        <p:spPr>
          <a:xfrm>
            <a:off x="9506212" y="6675438"/>
            <a:ext cx="2743200" cy="318750"/>
          </a:xfrm>
        </p:spPr>
        <p:txBody>
          <a:bodyPr/>
          <a:lstStyle/>
          <a:p>
            <a:fld id="{336AF3FA-835E-49A3-BE58-80A165A45A99}" type="slidenum">
              <a:rPr lang="en-US" smtClean="0"/>
              <a:t>26</a:t>
            </a:fld>
            <a:endParaRPr lang="en-US" dirty="0"/>
          </a:p>
        </p:txBody>
      </p:sp>
    </p:spTree>
    <p:extLst>
      <p:ext uri="{BB962C8B-B14F-4D97-AF65-F5344CB8AC3E}">
        <p14:creationId xmlns:p14="http://schemas.microsoft.com/office/powerpoint/2010/main" val="12511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6824"/>
          </a:xfrm>
        </p:spPr>
        <p:txBody>
          <a:bodyPr>
            <a:normAutofit fontScale="90000"/>
          </a:bodyPr>
          <a:lstStyle/>
          <a:p>
            <a:pPr algn="ctr"/>
            <a:r>
              <a:rPr lang="en-US" sz="4000" dirty="0"/>
              <a:t>Running </a:t>
            </a:r>
            <a:r>
              <a:rPr lang="en-US" sz="4000" dirty="0" smtClean="0"/>
              <a:t>Prediction </a:t>
            </a:r>
            <a:r>
              <a:rPr lang="en-US" sz="4000" dirty="0"/>
              <a:t>Image </a:t>
            </a:r>
            <a:r>
              <a:rPr lang="en-US" sz="4000" dirty="0" smtClean="0"/>
              <a:t>in </a:t>
            </a:r>
            <a:r>
              <a:rPr lang="en-US" sz="4000" dirty="0"/>
              <a:t>a Distributed Shell App.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09" y="2480553"/>
            <a:ext cx="11819106" cy="3044757"/>
          </a:xfrm>
        </p:spPr>
      </p:pic>
      <p:sp>
        <p:nvSpPr>
          <p:cNvPr id="4" name="Slide Number Placeholder 3"/>
          <p:cNvSpPr>
            <a:spLocks noGrp="1"/>
          </p:cNvSpPr>
          <p:nvPr>
            <p:ph type="sldNum" sz="quarter" idx="12"/>
          </p:nvPr>
        </p:nvSpPr>
        <p:spPr/>
        <p:txBody>
          <a:bodyPr/>
          <a:lstStyle/>
          <a:p>
            <a:fld id="{336AF3FA-835E-49A3-BE58-80A165A45A99}" type="slidenum">
              <a:rPr lang="en-US" smtClean="0"/>
              <a:t>27</a:t>
            </a:fld>
            <a:endParaRPr lang="en-US" dirty="0"/>
          </a:p>
        </p:txBody>
      </p:sp>
      <p:sp>
        <p:nvSpPr>
          <p:cNvPr id="7" name="Rectangle 6"/>
          <p:cNvSpPr/>
          <p:nvPr/>
        </p:nvSpPr>
        <p:spPr>
          <a:xfrm>
            <a:off x="214009" y="1280181"/>
            <a:ext cx="11284085" cy="646331"/>
          </a:xfrm>
          <a:prstGeom prst="rect">
            <a:avLst/>
          </a:prstGeom>
        </p:spPr>
        <p:txBody>
          <a:bodyPr wrap="square">
            <a:spAutoFit/>
          </a:bodyPr>
          <a:lstStyle/>
          <a:p>
            <a:r>
              <a:rPr lang="en-US" dirty="0" smtClean="0">
                <a:solidFill>
                  <a:srgbClr val="002060"/>
                </a:solidFill>
              </a:rPr>
              <a:t>Using the docker Image 955177/prediction which we built earlier we are doing serving to predict the output using a Distributed Shell App.</a:t>
            </a:r>
            <a:endParaRPr lang="en-US" dirty="0">
              <a:solidFill>
                <a:srgbClr val="002060"/>
              </a:solidFill>
            </a:endParaRPr>
          </a:p>
        </p:txBody>
      </p:sp>
      <p:sp>
        <p:nvSpPr>
          <p:cNvPr id="6" name="TextBox 5"/>
          <p:cNvSpPr txBox="1"/>
          <p:nvPr/>
        </p:nvSpPr>
        <p:spPr>
          <a:xfrm>
            <a:off x="182490" y="1993392"/>
            <a:ext cx="11466966" cy="369332"/>
          </a:xfrm>
          <a:prstGeom prst="rect">
            <a:avLst/>
          </a:prstGeom>
          <a:noFill/>
        </p:spPr>
        <p:txBody>
          <a:bodyPr wrap="square" rtlCol="0">
            <a:spAutoFit/>
          </a:bodyPr>
          <a:lstStyle/>
          <a:p>
            <a:r>
              <a:rPr lang="en-US" dirty="0">
                <a:solidFill>
                  <a:srgbClr val="002060"/>
                </a:solidFill>
              </a:rPr>
              <a:t>To read and write to HDFS we need to specify volumes </a:t>
            </a:r>
            <a:r>
              <a:rPr lang="en-US" dirty="0" smtClean="0">
                <a:solidFill>
                  <a:srgbClr val="002060"/>
                </a:solidFill>
              </a:rPr>
              <a:t>with HDFS executables to </a:t>
            </a:r>
            <a:r>
              <a:rPr lang="en-US" dirty="0">
                <a:solidFill>
                  <a:srgbClr val="002060"/>
                </a:solidFill>
              </a:rPr>
              <a:t>be mounted during runtime</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3521830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3011"/>
          </a:xfrm>
        </p:spPr>
        <p:txBody>
          <a:bodyPr>
            <a:normAutofit/>
          </a:bodyPr>
          <a:lstStyle/>
          <a:p>
            <a:pPr algn="ctr"/>
            <a:r>
              <a:rPr lang="en-US" sz="4000" dirty="0"/>
              <a:t>Real-time Prediction of ML </a:t>
            </a:r>
            <a:r>
              <a:rPr lang="en-US" sz="4000" dirty="0" smtClean="0"/>
              <a:t>application(cont.) </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30" y="1520587"/>
            <a:ext cx="5862653" cy="5249864"/>
          </a:xfrm>
        </p:spPr>
      </p:pic>
      <p:sp>
        <p:nvSpPr>
          <p:cNvPr id="4" name="Rectangle 3"/>
          <p:cNvSpPr/>
          <p:nvPr/>
        </p:nvSpPr>
        <p:spPr>
          <a:xfrm>
            <a:off x="943582" y="1138135"/>
            <a:ext cx="3356043" cy="382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OUTPUT-1 (prediction.sh)</a:t>
            </a:r>
            <a:endParaRPr lang="en-US" dirty="0">
              <a:solidFill>
                <a:schemeClr val="tx1"/>
              </a:solidFill>
            </a:endParaRPr>
          </a:p>
        </p:txBody>
      </p:sp>
      <p:sp>
        <p:nvSpPr>
          <p:cNvPr id="5" name="Rectangle 4"/>
          <p:cNvSpPr/>
          <p:nvPr/>
        </p:nvSpPr>
        <p:spPr>
          <a:xfrm>
            <a:off x="7431932" y="1138136"/>
            <a:ext cx="3531140" cy="38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OUTPUT-2 (hdfs dfs –ls)</a:t>
            </a:r>
            <a:endParaRPr lang="en-US"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20587"/>
            <a:ext cx="5995481" cy="5249864"/>
          </a:xfrm>
          <a:prstGeom prst="rect">
            <a:avLst/>
          </a:prstGeom>
        </p:spPr>
      </p:pic>
      <p:sp>
        <p:nvSpPr>
          <p:cNvPr id="8" name="Slide Number Placeholder 7"/>
          <p:cNvSpPr>
            <a:spLocks noGrp="1"/>
          </p:cNvSpPr>
          <p:nvPr>
            <p:ph type="sldNum" sz="quarter" idx="12"/>
          </p:nvPr>
        </p:nvSpPr>
        <p:spPr>
          <a:xfrm>
            <a:off x="9471498" y="6659055"/>
            <a:ext cx="2743200" cy="365125"/>
          </a:xfrm>
        </p:spPr>
        <p:txBody>
          <a:bodyPr/>
          <a:lstStyle/>
          <a:p>
            <a:fld id="{336AF3FA-835E-49A3-BE58-80A165A45A99}" type="slidenum">
              <a:rPr lang="en-US" smtClean="0"/>
              <a:t>28</a:t>
            </a:fld>
            <a:endParaRPr lang="en-US" dirty="0"/>
          </a:p>
        </p:txBody>
      </p:sp>
    </p:spTree>
    <p:extLst>
      <p:ext uri="{BB962C8B-B14F-4D97-AF65-F5344CB8AC3E}">
        <p14:creationId xmlns:p14="http://schemas.microsoft.com/office/powerpoint/2010/main" val="318956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752" y="1000915"/>
            <a:ext cx="11186160" cy="2912718"/>
          </a:xfrm>
        </p:spPr>
        <p:txBody>
          <a:bodyPr>
            <a:normAutofit/>
          </a:bodyPr>
          <a:lstStyle/>
          <a:p>
            <a:pPr algn="just"/>
            <a:r>
              <a:rPr lang="en-US" dirty="0" smtClean="0">
                <a:latin typeface="Montserrat Light" panose="020B0604020202020204" charset="0"/>
              </a:rPr>
              <a:t>   </a:t>
            </a:r>
            <a:r>
              <a:rPr lang="en-US" sz="2400" dirty="0" smtClean="0">
                <a:latin typeface="Montserrat Light" panose="020B0604020202020204" charset="0"/>
              </a:rPr>
              <a:t>Read/Write </a:t>
            </a:r>
            <a:r>
              <a:rPr lang="en-US" sz="2400" dirty="0">
                <a:latin typeface="Montserrat Light" panose="020B0604020202020204" charset="0"/>
              </a:rPr>
              <a:t>data from/to respectively from HDFS into </a:t>
            </a:r>
            <a:r>
              <a:rPr lang="en-US" sz="2400" dirty="0" smtClean="0">
                <a:latin typeface="Montserrat Light" panose="020B0604020202020204" charset="0"/>
              </a:rPr>
              <a:t>the Docker container.</a:t>
            </a:r>
          </a:p>
          <a:p>
            <a:pPr algn="just"/>
            <a:r>
              <a:rPr lang="en-US" sz="2400" dirty="0" smtClean="0">
                <a:latin typeface="Montserrat Light" panose="020B0604020202020204" charset="0"/>
              </a:rPr>
              <a:t>   Automate the pulling of Docker images from the repository.</a:t>
            </a:r>
          </a:p>
          <a:p>
            <a:pPr algn="just"/>
            <a:r>
              <a:rPr lang="en-US" sz="2400" dirty="0">
                <a:latin typeface="Montserrat Light" panose="020B0604020202020204" charset="0"/>
              </a:rPr>
              <a:t> </a:t>
            </a:r>
            <a:r>
              <a:rPr lang="en-US" sz="2400" dirty="0" smtClean="0">
                <a:latin typeface="Montserrat Light" panose="020B0604020202020204" charset="0"/>
              </a:rPr>
              <a:t>  Kerberizing the cluster and provide comprehensive security.</a:t>
            </a:r>
          </a:p>
          <a:p>
            <a:r>
              <a:rPr lang="en-US" sz="2400" dirty="0">
                <a:latin typeface="Montserrat Light" panose="020B0604020202020204" charset="0"/>
              </a:rPr>
              <a:t> </a:t>
            </a:r>
            <a:r>
              <a:rPr lang="en-US" sz="2400" dirty="0" smtClean="0">
                <a:latin typeface="Montserrat Light" panose="020B0604020202020204" charset="0"/>
              </a:rPr>
              <a:t>  Configuring Docker networking to support distributed processing &amp; pipelining.</a:t>
            </a:r>
          </a:p>
          <a:p>
            <a:r>
              <a:rPr lang="en-US" sz="2400" dirty="0">
                <a:latin typeface="Montserrat Light" panose="020B0604020202020204" charset="0"/>
              </a:rPr>
              <a:t> </a:t>
            </a:r>
            <a:r>
              <a:rPr lang="en-US" sz="2400" dirty="0" smtClean="0">
                <a:latin typeface="Montserrat Light" panose="020B0604020202020204" charset="0"/>
              </a:rPr>
              <a:t>   Building a custom Application Master (extend Sweater) that can start multiple containers simultaneously.   </a:t>
            </a:r>
          </a:p>
          <a:p>
            <a:pPr marL="342900" lvl="0" indent="-342900" algn="just">
              <a:buClr>
                <a:srgbClr val="FF0000"/>
              </a:buClr>
              <a:buFont typeface="Arial" panose="020B0604020202020204" pitchFamily="34" charset="0"/>
              <a:buChar char="X"/>
            </a:pPr>
            <a:endParaRPr lang="en-US" dirty="0">
              <a:latin typeface="Montserrat Light" panose="020B0604020202020204" charset="0"/>
            </a:endParaRPr>
          </a:p>
        </p:txBody>
      </p:sp>
      <p:sp>
        <p:nvSpPr>
          <p:cNvPr id="4" name="Slide Number Placeholder 3"/>
          <p:cNvSpPr>
            <a:spLocks noGrp="1"/>
          </p:cNvSpPr>
          <p:nvPr>
            <p:ph type="sldNum" sz="quarter" idx="12"/>
          </p:nvPr>
        </p:nvSpPr>
        <p:spPr/>
        <p:txBody>
          <a:bodyPr/>
          <a:lstStyle/>
          <a:p>
            <a:fld id="{336AF3FA-835E-49A3-BE58-80A165A45A99}" type="slidenum">
              <a:rPr lang="en-US" smtClean="0"/>
              <a:t>29</a:t>
            </a:fld>
            <a:endParaRPr lang="en-US" dirty="0"/>
          </a:p>
        </p:txBody>
      </p:sp>
      <p:sp>
        <p:nvSpPr>
          <p:cNvPr id="5" name="Rectangle 4"/>
          <p:cNvSpPr/>
          <p:nvPr/>
        </p:nvSpPr>
        <p:spPr>
          <a:xfrm>
            <a:off x="838200" y="4043691"/>
            <a:ext cx="2987356" cy="707886"/>
          </a:xfrm>
          <a:prstGeom prst="rect">
            <a:avLst/>
          </a:prstGeom>
        </p:spPr>
        <p:txBody>
          <a:bodyPr wrap="none">
            <a:spAutoFit/>
          </a:bodyPr>
          <a:lstStyle/>
          <a:p>
            <a:r>
              <a:rPr lang="en-US" sz="4000" dirty="0"/>
              <a:t>Future Works</a:t>
            </a:r>
          </a:p>
        </p:txBody>
      </p:sp>
      <p:sp>
        <p:nvSpPr>
          <p:cNvPr id="6" name="Title 5"/>
          <p:cNvSpPr>
            <a:spLocks noGrp="1"/>
          </p:cNvSpPr>
          <p:nvPr>
            <p:ph type="title"/>
          </p:nvPr>
        </p:nvSpPr>
        <p:spPr>
          <a:xfrm>
            <a:off x="838200" y="365125"/>
            <a:ext cx="10515600" cy="442271"/>
          </a:xfrm>
        </p:spPr>
        <p:txBody>
          <a:bodyPr>
            <a:noAutofit/>
          </a:bodyPr>
          <a:lstStyle/>
          <a:p>
            <a:r>
              <a:rPr lang="en-US" sz="4000" dirty="0" smtClean="0"/>
              <a:t>Challenges</a:t>
            </a:r>
            <a:endParaRPr lang="en-US" sz="4000" dirty="0"/>
          </a:p>
        </p:txBody>
      </p:sp>
      <p:sp>
        <p:nvSpPr>
          <p:cNvPr id="7" name="Rectangle 6"/>
          <p:cNvSpPr/>
          <p:nvPr/>
        </p:nvSpPr>
        <p:spPr>
          <a:xfrm>
            <a:off x="838200" y="4751577"/>
            <a:ext cx="10515600" cy="830997"/>
          </a:xfrm>
          <a:prstGeom prst="rect">
            <a:avLst/>
          </a:prstGeom>
        </p:spPr>
        <p:txBody>
          <a:bodyPr wrap="square">
            <a:spAutoFit/>
          </a:bodyPr>
          <a:lstStyle/>
          <a:p>
            <a:r>
              <a:rPr lang="en-US" sz="2400" dirty="0"/>
              <a:t>In future this could pave way for ACUMOS to deploy dockerized Machine Learning model into fully configured Hadoop cluster.</a:t>
            </a:r>
          </a:p>
        </p:txBody>
      </p:sp>
    </p:spTree>
    <p:extLst>
      <p:ext uri="{BB962C8B-B14F-4D97-AF65-F5344CB8AC3E}">
        <p14:creationId xmlns:p14="http://schemas.microsoft.com/office/powerpoint/2010/main" val="1275609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is Docker?</a:t>
            </a:r>
            <a:endParaRPr lang="en-US" sz="4000" dirty="0"/>
          </a:p>
        </p:txBody>
      </p:sp>
      <p:sp>
        <p:nvSpPr>
          <p:cNvPr id="3" name="Content Placeholder 2"/>
          <p:cNvSpPr>
            <a:spLocks noGrp="1"/>
          </p:cNvSpPr>
          <p:nvPr>
            <p:ph idx="1"/>
          </p:nvPr>
        </p:nvSpPr>
        <p:spPr/>
        <p:txBody>
          <a:bodyPr>
            <a:normAutofit/>
          </a:bodyPr>
          <a:lstStyle/>
          <a:p>
            <a:r>
              <a:rPr lang="en-US" dirty="0"/>
              <a:t>A </a:t>
            </a:r>
            <a:r>
              <a:rPr lang="en-US" dirty="0" smtClean="0"/>
              <a:t>software tool for creating and running isolated containers on a single host using LXC.</a:t>
            </a:r>
          </a:p>
          <a:p>
            <a:r>
              <a:rPr lang="en-US" dirty="0" smtClean="0"/>
              <a:t>Incorporates methods for storing and retrieving images from a repository, like Docker Hub.</a:t>
            </a:r>
          </a:p>
          <a:p>
            <a:r>
              <a:rPr lang="en-US" dirty="0" smtClean="0"/>
              <a:t>Helps a developer package </a:t>
            </a:r>
            <a:r>
              <a:rPr lang="en-US" dirty="0"/>
              <a:t>up an application with all of the parts it </a:t>
            </a:r>
            <a:r>
              <a:rPr lang="en-US" dirty="0" smtClean="0"/>
              <a:t>needs and </a:t>
            </a:r>
            <a:r>
              <a:rPr lang="en-US" dirty="0"/>
              <a:t>ship it all out as one </a:t>
            </a:r>
            <a:r>
              <a:rPr lang="en-US" dirty="0" smtClean="0"/>
              <a:t>package.</a:t>
            </a:r>
          </a:p>
        </p:txBody>
      </p:sp>
      <p:sp>
        <p:nvSpPr>
          <p:cNvPr id="4" name="Slide Number Placeholder 3"/>
          <p:cNvSpPr>
            <a:spLocks noGrp="1"/>
          </p:cNvSpPr>
          <p:nvPr>
            <p:ph type="sldNum" sz="quarter" idx="12"/>
          </p:nvPr>
        </p:nvSpPr>
        <p:spPr/>
        <p:txBody>
          <a:bodyPr/>
          <a:lstStyle/>
          <a:p>
            <a:fld id="{336AF3FA-835E-49A3-BE58-80A165A45A99}" type="slidenum">
              <a:rPr lang="en-US" smtClean="0"/>
              <a:t>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963" y="5126477"/>
            <a:ext cx="2084864" cy="1517133"/>
          </a:xfrm>
          <a:prstGeom prst="rect">
            <a:avLst/>
          </a:prstGeom>
        </p:spPr>
      </p:pic>
    </p:spTree>
    <p:extLst>
      <p:ext uri="{BB962C8B-B14F-4D97-AF65-F5344CB8AC3E}">
        <p14:creationId xmlns:p14="http://schemas.microsoft.com/office/powerpoint/2010/main" val="3184832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3200" dirty="0" smtClean="0"/>
          </a:p>
          <a:p>
            <a:pPr marL="0" indent="0">
              <a:buNone/>
            </a:pPr>
            <a:endParaRPr lang="en-US" sz="3200" dirty="0"/>
          </a:p>
          <a:p>
            <a:pPr marL="0" indent="0" algn="ctr">
              <a:buNone/>
            </a:pPr>
            <a:r>
              <a:rPr lang="en-US" sz="4800" dirty="0" smtClean="0"/>
              <a:t>THANK YOU. QUESTIONS?</a:t>
            </a:r>
            <a:endParaRPr lang="en-US" sz="4800" dirty="0"/>
          </a:p>
        </p:txBody>
      </p:sp>
      <p:sp>
        <p:nvSpPr>
          <p:cNvPr id="4" name="Slide Number Placeholder 3"/>
          <p:cNvSpPr>
            <a:spLocks noGrp="1"/>
          </p:cNvSpPr>
          <p:nvPr>
            <p:ph type="sldNum" sz="quarter" idx="12"/>
          </p:nvPr>
        </p:nvSpPr>
        <p:spPr/>
        <p:txBody>
          <a:bodyPr/>
          <a:lstStyle/>
          <a:p>
            <a:fld id="{336AF3FA-835E-49A3-BE58-80A165A45A99}" type="slidenum">
              <a:rPr lang="en-US" smtClean="0"/>
              <a:t>30</a:t>
            </a:fld>
            <a:endParaRPr lang="en-US" dirty="0"/>
          </a:p>
        </p:txBody>
      </p:sp>
    </p:spTree>
    <p:extLst>
      <p:ext uri="{BB962C8B-B14F-4D97-AF65-F5344CB8AC3E}">
        <p14:creationId xmlns:p14="http://schemas.microsoft.com/office/powerpoint/2010/main" val="33876755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Doug Cutting with Hadoop The Elephant</a:t>
            </a:r>
            <a:endParaRPr lang="en-US" dirty="0"/>
          </a:p>
        </p:txBody>
      </p:sp>
      <p:sp>
        <p:nvSpPr>
          <p:cNvPr id="4" name="Slide Number Placeholder 3"/>
          <p:cNvSpPr>
            <a:spLocks noGrp="1"/>
          </p:cNvSpPr>
          <p:nvPr>
            <p:ph type="sldNum" sz="quarter" idx="12"/>
          </p:nvPr>
        </p:nvSpPr>
        <p:spPr/>
        <p:txBody>
          <a:bodyPr/>
          <a:lstStyle/>
          <a:p>
            <a:fld id="{336AF3FA-835E-49A3-BE58-80A165A45A99}" type="slidenum">
              <a:rPr lang="en-US" smtClean="0"/>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28" y="1525143"/>
            <a:ext cx="5876925" cy="3304384"/>
          </a:xfrm>
          <a:prstGeom prst="rect">
            <a:avLst/>
          </a:prstGeom>
        </p:spPr>
      </p:pic>
      <p:pic>
        <p:nvPicPr>
          <p:cNvPr id="6" name="Picture 5"/>
          <p:cNvPicPr>
            <a:picLocks noChangeAspect="1"/>
          </p:cNvPicPr>
          <p:nvPr/>
        </p:nvPicPr>
        <p:blipFill>
          <a:blip r:embed="rId3"/>
          <a:stretch>
            <a:fillRect/>
          </a:stretch>
        </p:blipFill>
        <p:spPr>
          <a:xfrm>
            <a:off x="1661350" y="5050917"/>
            <a:ext cx="9363075" cy="1657350"/>
          </a:xfrm>
          <a:prstGeom prst="rect">
            <a:avLst/>
          </a:prstGeom>
        </p:spPr>
      </p:pic>
    </p:spTree>
    <p:extLst>
      <p:ext uri="{BB962C8B-B14F-4D97-AF65-F5344CB8AC3E}">
        <p14:creationId xmlns:p14="http://schemas.microsoft.com/office/powerpoint/2010/main" val="1474312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0832"/>
          </a:xfrm>
        </p:spPr>
        <p:txBody>
          <a:bodyPr>
            <a:normAutofit/>
          </a:bodyPr>
          <a:lstStyle/>
          <a:p>
            <a:pPr algn="ctr"/>
            <a:r>
              <a:rPr lang="en-US" sz="4000" dirty="0" smtClean="0"/>
              <a:t>Why HADOOP?</a:t>
            </a:r>
            <a:endParaRPr lang="en-US" sz="4000" dirty="0"/>
          </a:p>
        </p:txBody>
      </p:sp>
      <p:sp>
        <p:nvSpPr>
          <p:cNvPr id="3" name="Content Placeholder 2"/>
          <p:cNvSpPr>
            <a:spLocks noGrp="1"/>
          </p:cNvSpPr>
          <p:nvPr>
            <p:ph idx="1"/>
          </p:nvPr>
        </p:nvSpPr>
        <p:spPr>
          <a:xfrm>
            <a:off x="838200" y="1293779"/>
            <a:ext cx="10515600" cy="4883184"/>
          </a:xfrm>
        </p:spPr>
        <p:txBody>
          <a:bodyPr>
            <a:normAutofit/>
          </a:bodyPr>
          <a:lstStyle/>
          <a:p>
            <a:pPr algn="just"/>
            <a:r>
              <a:rPr lang="en-US" dirty="0" smtClean="0">
                <a:solidFill>
                  <a:schemeClr val="accent5"/>
                </a:solidFill>
              </a:rPr>
              <a:t>Why not just install Docker on all the host machines and run applications?</a:t>
            </a:r>
          </a:p>
          <a:p>
            <a:pPr marL="0" indent="0" algn="just">
              <a:buNone/>
            </a:pPr>
            <a:endParaRPr lang="en-US" sz="1600" dirty="0" smtClean="0">
              <a:solidFill>
                <a:schemeClr val="accent5"/>
              </a:solidFill>
            </a:endParaRPr>
          </a:p>
          <a:p>
            <a:pPr lvl="2">
              <a:buFont typeface="Courier New" panose="02070309020205020404" pitchFamily="49" charset="0"/>
              <a:buChar char="o"/>
            </a:pPr>
            <a:r>
              <a:rPr lang="en-US" dirty="0" smtClean="0"/>
              <a:t>Docker builds the entire application as a package and it also improves the performance and reduces the size of the application.</a:t>
            </a:r>
          </a:p>
          <a:p>
            <a:pPr lvl="2">
              <a:buFont typeface="Courier New" panose="02070309020205020404" pitchFamily="49" charset="0"/>
              <a:buChar char="o"/>
            </a:pPr>
            <a:r>
              <a:rPr lang="en-US" dirty="0"/>
              <a:t> </a:t>
            </a:r>
            <a:r>
              <a:rPr lang="en-US" dirty="0" smtClean="0"/>
              <a:t>Docker lacks an effective scheduler which can allocate resources to the containers during runtime.</a:t>
            </a:r>
          </a:p>
          <a:p>
            <a:pPr lvl="2" algn="just">
              <a:buFont typeface="Courier New" panose="02070309020205020404" pitchFamily="49" charset="0"/>
              <a:buChar char="o"/>
            </a:pPr>
            <a:r>
              <a:rPr lang="en-US" dirty="0" smtClean="0"/>
              <a:t>Hadoop </a:t>
            </a:r>
            <a:r>
              <a:rPr lang="en-US" dirty="0"/>
              <a:t>has a single scheduler unlike Kubernetes where each pod has its own scheduler.</a:t>
            </a:r>
          </a:p>
          <a:p>
            <a:pPr lvl="2" algn="just">
              <a:buFont typeface="Courier New" panose="02070309020205020404" pitchFamily="49" charset="0"/>
              <a:buChar char="o"/>
            </a:pPr>
            <a:r>
              <a:rPr lang="en-US" dirty="0"/>
              <a:t>Hadoop scheduler can provide excellent resource management and provides features like Capacity queuing.</a:t>
            </a:r>
          </a:p>
          <a:p>
            <a:pPr lvl="2" algn="just">
              <a:buFont typeface="Courier New" panose="02070309020205020404" pitchFamily="49" charset="0"/>
              <a:buChar char="o"/>
            </a:pPr>
            <a:r>
              <a:rPr lang="en-US" dirty="0"/>
              <a:t>Capacity resource sharing system is designed to provide guaranteed resource availability depending on enterprise priority </a:t>
            </a:r>
          </a:p>
          <a:p>
            <a:pPr marL="914400" lvl="2" indent="0">
              <a:buNone/>
            </a:pPr>
            <a:endParaRPr lang="en-US" sz="2400" dirty="0" smtClean="0"/>
          </a:p>
          <a:p>
            <a:pPr marL="914400" lvl="2" indent="0">
              <a:buNone/>
            </a:pPr>
            <a:endParaRPr lang="en-US" sz="2400" dirty="0" smtClean="0"/>
          </a:p>
        </p:txBody>
      </p:sp>
      <p:sp>
        <p:nvSpPr>
          <p:cNvPr id="4" name="Slide Number Placeholder 3"/>
          <p:cNvSpPr>
            <a:spLocks noGrp="1"/>
          </p:cNvSpPr>
          <p:nvPr>
            <p:ph type="sldNum" sz="quarter" idx="12"/>
          </p:nvPr>
        </p:nvSpPr>
        <p:spPr/>
        <p:txBody>
          <a:bodyPr/>
          <a:lstStyle/>
          <a:p>
            <a:fld id="{336AF3FA-835E-49A3-BE58-80A165A45A99}" type="slidenum">
              <a:rPr lang="en-US" smtClean="0"/>
              <a:t>32</a:t>
            </a:fld>
            <a:endParaRPr lang="en-US" dirty="0"/>
          </a:p>
        </p:txBody>
      </p:sp>
    </p:spTree>
    <p:extLst>
      <p:ext uri="{BB962C8B-B14F-4D97-AF65-F5344CB8AC3E}">
        <p14:creationId xmlns:p14="http://schemas.microsoft.com/office/powerpoint/2010/main" val="17909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0832"/>
          </a:xfrm>
        </p:spPr>
        <p:txBody>
          <a:bodyPr>
            <a:normAutofit/>
          </a:bodyPr>
          <a:lstStyle/>
          <a:p>
            <a:pPr algn="ctr"/>
            <a:r>
              <a:rPr lang="en-US" sz="4000" dirty="0" smtClean="0"/>
              <a:t>Kubernetes vs Apache YARN</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62628794"/>
              </p:ext>
            </p:extLst>
          </p:nvPr>
        </p:nvGraphicFramePr>
        <p:xfrm>
          <a:off x="170233" y="1358697"/>
          <a:ext cx="11877472" cy="3505200"/>
        </p:xfrm>
        <a:graphic>
          <a:graphicData uri="http://schemas.openxmlformats.org/drawingml/2006/table">
            <a:tbl>
              <a:tblPr firstRow="1" bandRow="1">
                <a:tableStyleId>{073A0DAA-6AF3-43AB-8588-CEC1D06C72B9}</a:tableStyleId>
              </a:tblPr>
              <a:tblGrid>
                <a:gridCol w="5938736"/>
                <a:gridCol w="5938736"/>
              </a:tblGrid>
              <a:tr h="387162">
                <a:tc>
                  <a:txBody>
                    <a:bodyPr/>
                    <a:lstStyle/>
                    <a:p>
                      <a:pPr algn="ctr"/>
                      <a:r>
                        <a:rPr lang="en-US" sz="2000" b="1" dirty="0" smtClean="0"/>
                        <a:t>Kubernetes</a:t>
                      </a:r>
                      <a:endParaRPr lang="en-US" sz="2000" b="1" dirty="0"/>
                    </a:p>
                  </a:txBody>
                  <a:tcPr/>
                </a:tc>
                <a:tc>
                  <a:txBody>
                    <a:bodyPr/>
                    <a:lstStyle/>
                    <a:p>
                      <a:pPr algn="ctr"/>
                      <a:r>
                        <a:rPr lang="en-US" sz="2000" dirty="0" smtClean="0"/>
                        <a:t>Apache YARN</a:t>
                      </a:r>
                      <a:endParaRPr lang="en-US" sz="2000" dirty="0"/>
                    </a:p>
                  </a:txBody>
                  <a:tcPr/>
                </a:tc>
              </a:tr>
              <a:tr h="893450">
                <a:tc>
                  <a:txBody>
                    <a:bodyPr/>
                    <a:lstStyle/>
                    <a:p>
                      <a:pPr marL="0" indent="0">
                        <a:buFont typeface="+mj-lt"/>
                        <a:buNone/>
                      </a:pPr>
                      <a:r>
                        <a:rPr lang="en-US" sz="1800" dirty="0" smtClean="0"/>
                        <a:t>Security is default to open. Primary group of pods are default to root. This can be problematic when trying to secure the infrastructure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t>Kerberos provides high security to the cluster. Also setting features like privileged/non-privileged containers, trusted docker images/repositories provides security. </a:t>
                      </a:r>
                    </a:p>
                  </a:txBody>
                  <a:tcPr/>
                </a:tc>
              </a:tr>
              <a:tr h="625415">
                <a:tc>
                  <a:txBody>
                    <a:bodyPr/>
                    <a:lstStyle/>
                    <a:p>
                      <a:r>
                        <a:rPr lang="en-US" dirty="0" smtClean="0"/>
                        <a:t>Solely developed for extending docker container kernel to become a platform.</a:t>
                      </a:r>
                      <a:endParaRPr lang="en-US" dirty="0"/>
                    </a:p>
                  </a:txBody>
                  <a:tcPr/>
                </a:tc>
                <a:tc>
                  <a:txBody>
                    <a:bodyPr/>
                    <a:lstStyle/>
                    <a:p>
                      <a:r>
                        <a:rPr lang="en-US" dirty="0" smtClean="0"/>
                        <a:t>Distributed SQL engines like Hive</a:t>
                      </a:r>
                      <a:r>
                        <a:rPr lang="en-US" baseline="0" dirty="0" smtClean="0"/>
                        <a:t> are built on top of YARN and MR, Hive, Pig have their own style of deployment.</a:t>
                      </a:r>
                      <a:endParaRPr lang="en-US" dirty="0"/>
                    </a:p>
                  </a:txBody>
                  <a:tcPr/>
                </a:tc>
              </a:tr>
              <a:tr h="625415">
                <a:tc>
                  <a:txBody>
                    <a:bodyPr/>
                    <a:lstStyle/>
                    <a:p>
                      <a:r>
                        <a:rPr lang="en-US" dirty="0" smtClean="0"/>
                        <a:t>Excellent optimization when</a:t>
                      </a:r>
                      <a:r>
                        <a:rPr lang="en-US" baseline="0" dirty="0" smtClean="0"/>
                        <a:t> specifying resources to containers/pods.</a:t>
                      </a:r>
                      <a:endParaRPr lang="en-US" dirty="0"/>
                    </a:p>
                  </a:txBody>
                  <a:tcPr/>
                </a:tc>
                <a:tc>
                  <a:txBody>
                    <a:bodyPr/>
                    <a:lstStyle/>
                    <a:p>
                      <a:r>
                        <a:rPr lang="en-US" dirty="0" smtClean="0"/>
                        <a:t>Important information</a:t>
                      </a:r>
                      <a:r>
                        <a:rPr lang="en-US" baseline="0" dirty="0" smtClean="0"/>
                        <a:t> stored in database can be run in containers or batch mode.(Eg: Online transaction processing)</a:t>
                      </a:r>
                      <a:endParaRPr lang="en-US" dirty="0"/>
                    </a:p>
                  </a:txBody>
                  <a:tcPr/>
                </a:tc>
              </a:tr>
              <a:tr h="8934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Lacks global scheduler and runs multiple scheduler which manages resources within its own pods.</a:t>
                      </a:r>
                    </a:p>
                    <a:p>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Single scheduler which</a:t>
                      </a:r>
                      <a:r>
                        <a:rPr lang="en-US" sz="1800" baseline="0" dirty="0" smtClean="0"/>
                        <a:t> assign resources equally to all the nodes and provides excellent resource management</a:t>
                      </a:r>
                      <a:endParaRPr lang="en-US" sz="1800" dirty="0" smtClean="0"/>
                    </a:p>
                  </a:txBody>
                  <a:tcPr/>
                </a:tc>
              </a:tr>
            </a:tbl>
          </a:graphicData>
        </a:graphic>
      </p:graphicFrame>
      <p:sp>
        <p:nvSpPr>
          <p:cNvPr id="6" name="Rectangle 5"/>
          <p:cNvSpPr/>
          <p:nvPr/>
        </p:nvSpPr>
        <p:spPr>
          <a:xfrm>
            <a:off x="204280" y="2223100"/>
            <a:ext cx="5904689" cy="369332"/>
          </a:xfrm>
          <a:prstGeom prst="rect">
            <a:avLst/>
          </a:prstGeom>
        </p:spPr>
        <p:txBody>
          <a:bodyPr wrap="square">
            <a:spAutoFit/>
          </a:bodyPr>
          <a:lstStyle/>
          <a:p>
            <a:r>
              <a:rPr lang="en-US" dirty="0" smtClean="0"/>
              <a:t>.</a:t>
            </a:r>
            <a:endParaRPr lang="en-US" dirty="0"/>
          </a:p>
        </p:txBody>
      </p:sp>
      <p:sp>
        <p:nvSpPr>
          <p:cNvPr id="9" name="Slide Number Placeholder 8"/>
          <p:cNvSpPr>
            <a:spLocks noGrp="1"/>
          </p:cNvSpPr>
          <p:nvPr>
            <p:ph type="sldNum" sz="quarter" idx="12"/>
          </p:nvPr>
        </p:nvSpPr>
        <p:spPr/>
        <p:txBody>
          <a:bodyPr/>
          <a:lstStyle/>
          <a:p>
            <a:fld id="{336AF3FA-835E-49A3-BE58-80A165A45A99}" type="slidenum">
              <a:rPr lang="en-US" smtClean="0"/>
              <a:t>33</a:t>
            </a:fld>
            <a:endParaRPr lang="en-US" dirty="0"/>
          </a:p>
        </p:txBody>
      </p:sp>
    </p:spTree>
    <p:extLst>
      <p:ext uri="{BB962C8B-B14F-4D97-AF65-F5344CB8AC3E}">
        <p14:creationId xmlns:p14="http://schemas.microsoft.com/office/powerpoint/2010/main" val="2351938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9471"/>
          </a:xfrm>
        </p:spPr>
        <p:txBody>
          <a:bodyPr>
            <a:normAutofit/>
          </a:bodyPr>
          <a:lstStyle/>
          <a:p>
            <a:pPr algn="ctr"/>
            <a:r>
              <a:rPr lang="en-US" sz="4000" dirty="0"/>
              <a:t>Real-time view of the cluster (Cont.)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915" y="1455974"/>
            <a:ext cx="3696512" cy="483782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346" y="1455974"/>
            <a:ext cx="3978612" cy="48378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6877" y="1455974"/>
            <a:ext cx="3618690" cy="4837822"/>
          </a:xfrm>
          <a:prstGeom prst="rect">
            <a:avLst/>
          </a:prstGeom>
        </p:spPr>
      </p:pic>
      <p:sp>
        <p:nvSpPr>
          <p:cNvPr id="7" name="Slide Number Placeholder 6"/>
          <p:cNvSpPr>
            <a:spLocks noGrp="1"/>
          </p:cNvSpPr>
          <p:nvPr>
            <p:ph type="sldNum" sz="quarter" idx="12"/>
          </p:nvPr>
        </p:nvSpPr>
        <p:spPr>
          <a:xfrm>
            <a:off x="9448800" y="6485174"/>
            <a:ext cx="2743200" cy="365125"/>
          </a:xfrm>
        </p:spPr>
        <p:txBody>
          <a:bodyPr/>
          <a:lstStyle/>
          <a:p>
            <a:fld id="{336AF3FA-835E-49A3-BE58-80A165A45A99}" type="slidenum">
              <a:rPr lang="en-US" smtClean="0"/>
              <a:t>34</a:t>
            </a:fld>
            <a:endParaRPr lang="en-US" dirty="0"/>
          </a:p>
        </p:txBody>
      </p:sp>
    </p:spTree>
    <p:extLst>
      <p:ext uri="{BB962C8B-B14F-4D97-AF65-F5344CB8AC3E}">
        <p14:creationId xmlns:p14="http://schemas.microsoft.com/office/powerpoint/2010/main" val="297969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Containers vs Docker Containers.</a:t>
            </a:r>
            <a:endParaRPr lang="en-US" dirty="0"/>
          </a:p>
        </p:txBody>
      </p:sp>
      <p:sp>
        <p:nvSpPr>
          <p:cNvPr id="3" name="Content Placeholder 2"/>
          <p:cNvSpPr>
            <a:spLocks noGrp="1"/>
          </p:cNvSpPr>
          <p:nvPr>
            <p:ph idx="1"/>
          </p:nvPr>
        </p:nvSpPr>
        <p:spPr>
          <a:xfrm>
            <a:off x="838200" y="1825625"/>
            <a:ext cx="6234953" cy="4351338"/>
          </a:xfrm>
        </p:spPr>
        <p:txBody>
          <a:bodyPr>
            <a:normAutofit fontScale="85000" lnSpcReduction="20000"/>
          </a:bodyPr>
          <a:lstStyle/>
          <a:p>
            <a:pPr algn="just"/>
            <a:r>
              <a:rPr lang="en-US" dirty="0" smtClean="0"/>
              <a:t>Programs in YARN containers are isolated from each other but use both the operating-system kernel programs and the application software that is already installed on the host.</a:t>
            </a:r>
          </a:p>
          <a:p>
            <a:pPr algn="just"/>
            <a:r>
              <a:rPr lang="en-US" dirty="0" smtClean="0"/>
              <a:t>Programs in Docker containers use the same operating-system kernel functions as YARN containers but are isolated from the applications installed on the host and have access only to what the user has installed in the Docker container.</a:t>
            </a:r>
          </a:p>
          <a:p>
            <a:pPr algn="just"/>
            <a:r>
              <a:rPr lang="en-US" dirty="0" smtClean="0"/>
              <a:t>This means that by using a Docker container the user can create their own environment, including version of applications that are not available or different from what is already installed on the host.</a:t>
            </a:r>
          </a:p>
          <a:p>
            <a:endParaRPr lang="en-US" dirty="0"/>
          </a:p>
        </p:txBody>
      </p:sp>
      <p:sp>
        <p:nvSpPr>
          <p:cNvPr id="4" name="Slide Number Placeholder 3"/>
          <p:cNvSpPr>
            <a:spLocks noGrp="1"/>
          </p:cNvSpPr>
          <p:nvPr>
            <p:ph type="sldNum" sz="quarter" idx="12"/>
          </p:nvPr>
        </p:nvSpPr>
        <p:spPr/>
        <p:txBody>
          <a:bodyPr/>
          <a:lstStyle/>
          <a:p>
            <a:fld id="{336AF3FA-835E-49A3-BE58-80A165A45A99}" type="slidenum">
              <a:rPr lang="en-US" smtClean="0"/>
              <a:t>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152" y="1690688"/>
            <a:ext cx="5038166" cy="4557712"/>
          </a:xfrm>
          <a:prstGeom prst="rect">
            <a:avLst/>
          </a:prstGeom>
        </p:spPr>
      </p:pic>
    </p:spTree>
    <p:extLst>
      <p:ext uri="{BB962C8B-B14F-4D97-AF65-F5344CB8AC3E}">
        <p14:creationId xmlns:p14="http://schemas.microsoft.com/office/powerpoint/2010/main" val="1348526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Objective</a:t>
            </a:r>
            <a:endParaRPr lang="en-US" sz="4000" dirty="0"/>
          </a:p>
        </p:txBody>
      </p:sp>
      <p:sp>
        <p:nvSpPr>
          <p:cNvPr id="3" name="Content Placeholder 2"/>
          <p:cNvSpPr>
            <a:spLocks noGrp="1"/>
          </p:cNvSpPr>
          <p:nvPr>
            <p:ph idx="1"/>
          </p:nvPr>
        </p:nvSpPr>
        <p:spPr/>
        <p:txBody>
          <a:bodyPr/>
          <a:lstStyle/>
          <a:p>
            <a:r>
              <a:rPr lang="en-US" dirty="0" smtClean="0"/>
              <a:t>Install a Hadoop 3 cluster</a:t>
            </a:r>
          </a:p>
          <a:p>
            <a:r>
              <a:rPr lang="en-US" dirty="0"/>
              <a:t>I</a:t>
            </a:r>
            <a:r>
              <a:rPr lang="en-US" dirty="0" smtClean="0"/>
              <a:t>nstall Docker on all the working nodes of the cluster.</a:t>
            </a:r>
          </a:p>
          <a:p>
            <a:r>
              <a:rPr lang="en-US" dirty="0" smtClean="0"/>
              <a:t>Configure the cluster in such a way that it support both YARN containers and Docker containers.</a:t>
            </a:r>
          </a:p>
          <a:p>
            <a:r>
              <a:rPr lang="en-US" dirty="0"/>
              <a:t>D</a:t>
            </a:r>
            <a:r>
              <a:rPr lang="en-US" dirty="0" smtClean="0"/>
              <a:t>emonstrate that it works.</a:t>
            </a:r>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21" y="5010521"/>
            <a:ext cx="4210050" cy="1085850"/>
          </a:xfrm>
          <a:prstGeom prst="rect">
            <a:avLst/>
          </a:prstGeom>
        </p:spPr>
      </p:pic>
      <p:sp>
        <p:nvSpPr>
          <p:cNvPr id="5" name="Slide Number Placeholder 4"/>
          <p:cNvSpPr>
            <a:spLocks noGrp="1"/>
          </p:cNvSpPr>
          <p:nvPr>
            <p:ph type="sldNum" sz="quarter" idx="12"/>
          </p:nvPr>
        </p:nvSpPr>
        <p:spPr/>
        <p:txBody>
          <a:bodyPr/>
          <a:lstStyle/>
          <a:p>
            <a:fld id="{336AF3FA-835E-49A3-BE58-80A165A45A99}" type="slidenum">
              <a:rPr lang="en-US" smtClean="0"/>
              <a:t>5</a:t>
            </a:fld>
            <a:endParaRPr lang="en-US" dirty="0"/>
          </a:p>
        </p:txBody>
      </p:sp>
    </p:spTree>
    <p:extLst>
      <p:ext uri="{BB962C8B-B14F-4D97-AF65-F5344CB8AC3E}">
        <p14:creationId xmlns:p14="http://schemas.microsoft.com/office/powerpoint/2010/main" val="740626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Why are we doing this?</a:t>
            </a:r>
            <a:br>
              <a:rPr lang="en-US" sz="4000" dirty="0" smtClean="0"/>
            </a:br>
            <a:r>
              <a:rPr lang="en-US" sz="2800" dirty="0" smtClean="0"/>
              <a:t>(Hadoop 3 supports Docker containers)</a:t>
            </a:r>
            <a:endParaRPr lang="en-US" sz="4000"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Docker containers are becoming the leading container technology.</a:t>
            </a:r>
          </a:p>
          <a:p>
            <a:pPr marL="514350" indent="-514350">
              <a:buFont typeface="+mj-lt"/>
              <a:buAutoNum type="arabicPeriod"/>
            </a:pPr>
            <a:r>
              <a:rPr lang="en-US" dirty="0" smtClean="0"/>
              <a:t>Deploying Docker containers with YARN allows application to have their own custom environment and versions of software, HBASE, SPARK, R, etc. that are different from what the administrator of the cluster might have installed.</a:t>
            </a:r>
          </a:p>
          <a:p>
            <a:pPr marL="514350" indent="-514350">
              <a:buFont typeface="+mj-lt"/>
              <a:buAutoNum type="arabicPeriod"/>
            </a:pPr>
            <a:r>
              <a:rPr lang="en-US" dirty="0" smtClean="0"/>
              <a:t>ACUMOS can deploy machine-learning models as Docker containers but current does not have any mechanism to deploy into a Hadoop cluster.</a:t>
            </a:r>
            <a:endParaRPr lang="en-US" dirty="0"/>
          </a:p>
        </p:txBody>
      </p:sp>
      <p:sp>
        <p:nvSpPr>
          <p:cNvPr id="6" name="Slide Number Placeholder 5"/>
          <p:cNvSpPr>
            <a:spLocks noGrp="1"/>
          </p:cNvSpPr>
          <p:nvPr>
            <p:ph type="sldNum" sz="quarter" idx="12"/>
          </p:nvPr>
        </p:nvSpPr>
        <p:spPr/>
        <p:txBody>
          <a:bodyPr/>
          <a:lstStyle/>
          <a:p>
            <a:fld id="{336AF3FA-835E-49A3-BE58-80A165A45A99}" type="slidenum">
              <a:rPr lang="en-US" smtClean="0"/>
              <a:t>6</a:t>
            </a:fld>
            <a:endParaRPr lang="en-US" dirty="0"/>
          </a:p>
        </p:txBody>
      </p:sp>
    </p:spTree>
    <p:extLst>
      <p:ext uri="{BB962C8B-B14F-4D97-AF65-F5344CB8AC3E}">
        <p14:creationId xmlns:p14="http://schemas.microsoft.com/office/powerpoint/2010/main" val="660336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9471"/>
          </a:xfrm>
        </p:spPr>
        <p:txBody>
          <a:bodyPr>
            <a:normAutofit/>
          </a:bodyPr>
          <a:lstStyle/>
          <a:p>
            <a:r>
              <a:rPr lang="en-US" sz="4000" dirty="0" smtClean="0"/>
              <a:t>HADOOP DISTRIBUTED FILE SYSTEM (HDFS)</a:t>
            </a:r>
            <a:endParaRPr lang="en-US" sz="4000" dirty="0"/>
          </a:p>
        </p:txBody>
      </p:sp>
      <p:pic>
        <p:nvPicPr>
          <p:cNvPr id="5" name="Content Placeholder 4"/>
          <p:cNvPicPr>
            <a:picLocks noGrp="1" noChangeAspect="1"/>
          </p:cNvPicPr>
          <p:nvPr>
            <p:ph idx="1"/>
          </p:nvPr>
        </p:nvPicPr>
        <p:blipFill>
          <a:blip r:embed="rId2"/>
          <a:stretch>
            <a:fillRect/>
          </a:stretch>
        </p:blipFill>
        <p:spPr>
          <a:xfrm>
            <a:off x="2460591" y="2832100"/>
            <a:ext cx="7115175" cy="3524250"/>
          </a:xfrm>
          <a:prstGeom prst="rect">
            <a:avLst/>
          </a:prstGeom>
        </p:spPr>
      </p:pic>
      <p:sp>
        <p:nvSpPr>
          <p:cNvPr id="4" name="Slide Number Placeholder 3"/>
          <p:cNvSpPr>
            <a:spLocks noGrp="1"/>
          </p:cNvSpPr>
          <p:nvPr>
            <p:ph type="sldNum" sz="quarter" idx="12"/>
          </p:nvPr>
        </p:nvSpPr>
        <p:spPr/>
        <p:txBody>
          <a:bodyPr/>
          <a:lstStyle/>
          <a:p>
            <a:fld id="{336AF3FA-835E-49A3-BE58-80A165A45A99}" type="slidenum">
              <a:rPr lang="en-US" smtClean="0"/>
              <a:t>7</a:t>
            </a:fld>
            <a:endParaRPr lang="en-US" dirty="0"/>
          </a:p>
        </p:txBody>
      </p:sp>
      <p:sp>
        <p:nvSpPr>
          <p:cNvPr id="6" name="TextBox 5"/>
          <p:cNvSpPr txBox="1"/>
          <p:nvPr/>
        </p:nvSpPr>
        <p:spPr>
          <a:xfrm>
            <a:off x="979014" y="1743348"/>
            <a:ext cx="6628016" cy="313249"/>
          </a:xfrm>
          <a:prstGeom prst="rect">
            <a:avLst/>
          </a:prstGeom>
          <a:noFill/>
          <a:ln>
            <a:noFill/>
          </a:ln>
        </p:spPr>
        <p:txBody>
          <a:bodyPr wrap="square" lIns="0" tIns="0" rIns="0" bIns="0" rtlCol="0">
            <a:noAutofit/>
          </a:bodyPr>
          <a:lstStyle/>
          <a:p>
            <a:r>
              <a:rPr lang="en-US" sz="2000" dirty="0" smtClean="0">
                <a:solidFill>
                  <a:srgbClr val="002060"/>
                </a:solidFill>
              </a:rPr>
              <a:t>Splits big files into blocks and stores them on different hosts.</a:t>
            </a:r>
          </a:p>
        </p:txBody>
      </p:sp>
      <p:sp>
        <p:nvSpPr>
          <p:cNvPr id="7" name="TextBox 6"/>
          <p:cNvSpPr txBox="1"/>
          <p:nvPr/>
        </p:nvSpPr>
        <p:spPr>
          <a:xfrm>
            <a:off x="979014" y="2180053"/>
            <a:ext cx="6511284" cy="356158"/>
          </a:xfrm>
          <a:prstGeom prst="rect">
            <a:avLst/>
          </a:prstGeom>
          <a:noFill/>
          <a:ln>
            <a:noFill/>
          </a:ln>
        </p:spPr>
        <p:txBody>
          <a:bodyPr wrap="square" lIns="0" tIns="0" rIns="0" bIns="0" rtlCol="0">
            <a:noAutofit/>
          </a:bodyPr>
          <a:lstStyle/>
          <a:p>
            <a:r>
              <a:rPr lang="en-US" sz="2000" dirty="0" smtClean="0">
                <a:solidFill>
                  <a:srgbClr val="002060"/>
                </a:solidFill>
              </a:rPr>
              <a:t>Replicates each for resiliency, typically 3 copies of every block.</a:t>
            </a:r>
          </a:p>
        </p:txBody>
      </p:sp>
      <p:sp>
        <p:nvSpPr>
          <p:cNvPr id="8" name="TextBox 7"/>
          <p:cNvSpPr txBox="1"/>
          <p:nvPr/>
        </p:nvSpPr>
        <p:spPr>
          <a:xfrm>
            <a:off x="979014" y="1306643"/>
            <a:ext cx="6628016" cy="313249"/>
          </a:xfrm>
          <a:prstGeom prst="rect">
            <a:avLst/>
          </a:prstGeom>
          <a:noFill/>
          <a:ln>
            <a:noFill/>
          </a:ln>
        </p:spPr>
        <p:txBody>
          <a:bodyPr wrap="square" lIns="0" tIns="0" rIns="0" bIns="0" rtlCol="0">
            <a:noAutofit/>
          </a:bodyPr>
          <a:lstStyle/>
          <a:p>
            <a:r>
              <a:rPr lang="en-US" sz="2000" dirty="0" smtClean="0">
                <a:solidFill>
                  <a:srgbClr val="002060"/>
                </a:solidFill>
              </a:rPr>
              <a:t>This is our storage system.</a:t>
            </a:r>
          </a:p>
        </p:txBody>
      </p:sp>
    </p:spTree>
    <p:extLst>
      <p:ext uri="{BB962C8B-B14F-4D97-AF65-F5344CB8AC3E}">
        <p14:creationId xmlns:p14="http://schemas.microsoft.com/office/powerpoint/2010/main" val="2619809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377"/>
          </a:xfrm>
        </p:spPr>
        <p:txBody>
          <a:bodyPr>
            <a:normAutofit/>
          </a:bodyPr>
          <a:lstStyle/>
          <a:p>
            <a:r>
              <a:rPr lang="en-US" sz="4000" dirty="0" smtClean="0"/>
              <a:t>YET ANOTHER RESOURCE NEGOTIATOR (YARN)</a:t>
            </a:r>
            <a:endParaRPr lang="en-US" sz="4000" dirty="0"/>
          </a:p>
        </p:txBody>
      </p:sp>
      <p:pic>
        <p:nvPicPr>
          <p:cNvPr id="5" name="Content Placeholder 4"/>
          <p:cNvPicPr>
            <a:picLocks noGrp="1" noChangeAspect="1"/>
          </p:cNvPicPr>
          <p:nvPr>
            <p:ph idx="1"/>
          </p:nvPr>
        </p:nvPicPr>
        <p:blipFill>
          <a:blip r:embed="rId2"/>
          <a:stretch>
            <a:fillRect/>
          </a:stretch>
        </p:blipFill>
        <p:spPr>
          <a:xfrm>
            <a:off x="3613218" y="3182299"/>
            <a:ext cx="4362450" cy="3524250"/>
          </a:xfrm>
          <a:prstGeom prst="rect">
            <a:avLst/>
          </a:prstGeom>
        </p:spPr>
      </p:pic>
      <p:sp>
        <p:nvSpPr>
          <p:cNvPr id="4" name="Slide Number Placeholder 3"/>
          <p:cNvSpPr>
            <a:spLocks noGrp="1"/>
          </p:cNvSpPr>
          <p:nvPr>
            <p:ph type="sldNum" sz="quarter" idx="12"/>
          </p:nvPr>
        </p:nvSpPr>
        <p:spPr/>
        <p:txBody>
          <a:bodyPr/>
          <a:lstStyle/>
          <a:p>
            <a:fld id="{336AF3FA-835E-49A3-BE58-80A165A45A99}" type="slidenum">
              <a:rPr lang="en-US" smtClean="0"/>
              <a:t>8</a:t>
            </a:fld>
            <a:endParaRPr lang="en-US" dirty="0"/>
          </a:p>
        </p:txBody>
      </p:sp>
      <p:sp>
        <p:nvSpPr>
          <p:cNvPr id="6" name="TextBox 5"/>
          <p:cNvSpPr txBox="1"/>
          <p:nvPr/>
        </p:nvSpPr>
        <p:spPr>
          <a:xfrm>
            <a:off x="999354" y="1896526"/>
            <a:ext cx="8074758" cy="311858"/>
          </a:xfrm>
          <a:prstGeom prst="rect">
            <a:avLst/>
          </a:prstGeom>
          <a:noFill/>
          <a:ln>
            <a:noFill/>
          </a:ln>
        </p:spPr>
        <p:txBody>
          <a:bodyPr wrap="square" lIns="0" tIns="0" rIns="0" bIns="0" rtlCol="0">
            <a:noAutofit/>
          </a:bodyPr>
          <a:lstStyle/>
          <a:p>
            <a:r>
              <a:rPr lang="en-US" sz="2000" dirty="0" smtClean="0">
                <a:solidFill>
                  <a:srgbClr val="002060"/>
                </a:solidFill>
              </a:rPr>
              <a:t>YARN creates </a:t>
            </a:r>
            <a:r>
              <a:rPr lang="en-US" sz="2000" b="1" u="sng" dirty="0" smtClean="0">
                <a:solidFill>
                  <a:srgbClr val="002060"/>
                </a:solidFill>
              </a:rPr>
              <a:t>containers</a:t>
            </a:r>
            <a:r>
              <a:rPr lang="en-US" sz="2000" dirty="0" smtClean="0">
                <a:solidFill>
                  <a:srgbClr val="002060"/>
                </a:solidFill>
              </a:rPr>
              <a:t> in which applications run.</a:t>
            </a:r>
            <a:endParaRPr lang="en-US" sz="2000" dirty="0">
              <a:solidFill>
                <a:srgbClr val="002060"/>
              </a:solidFill>
            </a:endParaRPr>
          </a:p>
          <a:p>
            <a:endParaRPr lang="en-US" sz="1400" dirty="0" smtClean="0">
              <a:solidFill>
                <a:schemeClr val="tx2"/>
              </a:solidFill>
            </a:endParaRPr>
          </a:p>
        </p:txBody>
      </p:sp>
      <p:sp>
        <p:nvSpPr>
          <p:cNvPr id="7" name="TextBox 6"/>
          <p:cNvSpPr txBox="1"/>
          <p:nvPr/>
        </p:nvSpPr>
        <p:spPr>
          <a:xfrm>
            <a:off x="999354" y="1390585"/>
            <a:ext cx="9399514" cy="311858"/>
          </a:xfrm>
          <a:prstGeom prst="rect">
            <a:avLst/>
          </a:prstGeom>
          <a:noFill/>
          <a:ln>
            <a:noFill/>
          </a:ln>
        </p:spPr>
        <p:txBody>
          <a:bodyPr wrap="square" lIns="0" tIns="0" rIns="0" bIns="0" rtlCol="0">
            <a:noAutofit/>
          </a:bodyPr>
          <a:lstStyle/>
          <a:p>
            <a:r>
              <a:rPr lang="en-US" sz="2000" dirty="0" smtClean="0">
                <a:solidFill>
                  <a:srgbClr val="002060"/>
                </a:solidFill>
              </a:rPr>
              <a:t>It is the framework for running applications and it manages CPU, resources and memory.</a:t>
            </a:r>
            <a:endParaRPr lang="en-US" sz="2000" dirty="0">
              <a:solidFill>
                <a:srgbClr val="002060"/>
              </a:solidFill>
            </a:endParaRPr>
          </a:p>
          <a:p>
            <a:endParaRPr lang="en-US" sz="1400" dirty="0" smtClean="0">
              <a:solidFill>
                <a:schemeClr val="tx2"/>
              </a:solidFill>
            </a:endParaRPr>
          </a:p>
        </p:txBody>
      </p:sp>
      <p:sp>
        <p:nvSpPr>
          <p:cNvPr id="8" name="TextBox 7"/>
          <p:cNvSpPr txBox="1"/>
          <p:nvPr/>
        </p:nvSpPr>
        <p:spPr>
          <a:xfrm>
            <a:off x="999354" y="2402467"/>
            <a:ext cx="9185506" cy="656607"/>
          </a:xfrm>
          <a:prstGeom prst="rect">
            <a:avLst/>
          </a:prstGeom>
          <a:noFill/>
          <a:ln>
            <a:noFill/>
          </a:ln>
        </p:spPr>
        <p:txBody>
          <a:bodyPr wrap="square" lIns="0" tIns="0" rIns="0" bIns="0" rtlCol="0">
            <a:noAutofit/>
          </a:bodyPr>
          <a:lstStyle/>
          <a:p>
            <a:r>
              <a:rPr lang="en-US" sz="2000" dirty="0" smtClean="0">
                <a:solidFill>
                  <a:srgbClr val="002060"/>
                </a:solidFill>
              </a:rPr>
              <a:t>Every Yarn application has a container running an </a:t>
            </a:r>
            <a:r>
              <a:rPr lang="en-US" sz="2000" b="1" u="sng" dirty="0" smtClean="0">
                <a:solidFill>
                  <a:srgbClr val="002060"/>
                </a:solidFill>
              </a:rPr>
              <a:t>application master</a:t>
            </a:r>
            <a:r>
              <a:rPr lang="en-US" sz="2000" dirty="0" smtClean="0">
                <a:solidFill>
                  <a:srgbClr val="002060"/>
                </a:solidFill>
              </a:rPr>
              <a:t>. The application master can request other containers for the application to run in.</a:t>
            </a:r>
          </a:p>
          <a:p>
            <a:endParaRPr lang="en-US" sz="1400" dirty="0">
              <a:solidFill>
                <a:schemeClr val="tx2"/>
              </a:solidFill>
            </a:endParaRPr>
          </a:p>
          <a:p>
            <a:endParaRPr lang="en-US" sz="1400" dirty="0" smtClean="0">
              <a:solidFill>
                <a:schemeClr val="tx2"/>
              </a:solidFill>
            </a:endParaRPr>
          </a:p>
        </p:txBody>
      </p:sp>
    </p:spTree>
    <p:extLst>
      <p:ext uri="{BB962C8B-B14F-4D97-AF65-F5344CB8AC3E}">
        <p14:creationId xmlns:p14="http://schemas.microsoft.com/office/powerpoint/2010/main" val="1815641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259645" y="2159597"/>
            <a:ext cx="2148840" cy="96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6"/>
            <a:ext cx="10515600" cy="827978"/>
          </a:xfrm>
        </p:spPr>
        <p:txBody>
          <a:bodyPr>
            <a:normAutofit fontScale="90000"/>
          </a:bodyPr>
          <a:lstStyle/>
          <a:p>
            <a:pPr algn="ctr"/>
            <a:r>
              <a:rPr lang="en-US" sz="4000" dirty="0" smtClean="0"/>
              <a:t>Running a ML model using Docker Containers on YARN</a:t>
            </a:r>
            <a:endParaRPr lang="en-US" sz="4000" dirty="0"/>
          </a:p>
        </p:txBody>
      </p:sp>
      <p:sp>
        <p:nvSpPr>
          <p:cNvPr id="57" name="Rectangle 56"/>
          <p:cNvSpPr/>
          <p:nvPr/>
        </p:nvSpPr>
        <p:spPr>
          <a:xfrm>
            <a:off x="7959263" y="1193104"/>
            <a:ext cx="4232737" cy="1245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58" name="Rectangle 57"/>
          <p:cNvSpPr/>
          <p:nvPr/>
        </p:nvSpPr>
        <p:spPr>
          <a:xfrm>
            <a:off x="33034" y="1489072"/>
            <a:ext cx="3887213" cy="3046988"/>
          </a:xfrm>
          <a:prstGeom prst="rect">
            <a:avLst/>
          </a:prstGeom>
        </p:spPr>
        <p:txBody>
          <a:bodyPr wrap="square">
            <a:spAutoFit/>
          </a:bodyPr>
          <a:lstStyle/>
          <a:p>
            <a:pPr marL="457200" indent="-457200">
              <a:buFont typeface="+mj-lt"/>
              <a:buAutoNum type="arabicPeriod"/>
            </a:pPr>
            <a:r>
              <a:rPr lang="en-US" sz="2400" dirty="0"/>
              <a:t>Training Data runs in </a:t>
            </a:r>
            <a:r>
              <a:rPr lang="en-US" sz="2400" dirty="0" smtClean="0"/>
              <a:t>Docker-1. </a:t>
            </a:r>
          </a:p>
          <a:p>
            <a:pPr marL="457200" indent="-457200">
              <a:buFont typeface="+mj-lt"/>
              <a:buAutoNum type="arabicPeriod"/>
            </a:pPr>
            <a:r>
              <a:rPr lang="en-US" sz="2400" dirty="0" smtClean="0"/>
              <a:t>Builds </a:t>
            </a:r>
            <a:r>
              <a:rPr lang="en-US" sz="2400" dirty="0"/>
              <a:t>the model. Stores it in HDFS</a:t>
            </a:r>
            <a:r>
              <a:rPr lang="en-US" sz="2400" dirty="0" smtClean="0"/>
              <a:t>.</a:t>
            </a:r>
          </a:p>
          <a:p>
            <a:pPr marL="457200" indent="-457200">
              <a:buFont typeface="+mj-lt"/>
              <a:buAutoNum type="arabicPeriod"/>
            </a:pPr>
            <a:r>
              <a:rPr lang="en-US" sz="2400" dirty="0"/>
              <a:t>Testing Data runs in Docker-2.</a:t>
            </a:r>
          </a:p>
          <a:p>
            <a:pPr marL="457200" indent="-457200">
              <a:buFont typeface="+mj-lt"/>
              <a:buAutoNum type="arabicPeriod"/>
            </a:pPr>
            <a:r>
              <a:rPr lang="en-US" sz="2400" dirty="0"/>
              <a:t>Does Prediction. Stores output in HDFS</a:t>
            </a:r>
          </a:p>
        </p:txBody>
      </p:sp>
      <p:sp>
        <p:nvSpPr>
          <p:cNvPr id="59" name="Slide Number Placeholder 58"/>
          <p:cNvSpPr>
            <a:spLocks noGrp="1"/>
          </p:cNvSpPr>
          <p:nvPr>
            <p:ph type="sldNum" sz="quarter" idx="12"/>
          </p:nvPr>
        </p:nvSpPr>
        <p:spPr/>
        <p:txBody>
          <a:bodyPr/>
          <a:lstStyle/>
          <a:p>
            <a:fld id="{336AF3FA-835E-49A3-BE58-80A165A45A99}" type="slidenum">
              <a:rPr lang="en-US" smtClean="0"/>
              <a:t>9</a:t>
            </a:fld>
            <a:endParaRPr lang="en-US" dirty="0"/>
          </a:p>
        </p:txBody>
      </p:sp>
      <p:cxnSp>
        <p:nvCxnSpPr>
          <p:cNvPr id="62" name="Straight Arrow Connector 61"/>
          <p:cNvCxnSpPr/>
          <p:nvPr/>
        </p:nvCxnSpPr>
        <p:spPr>
          <a:xfrm flipH="1" flipV="1">
            <a:off x="6738949" y="3195917"/>
            <a:ext cx="924903" cy="117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276617" y="3195917"/>
            <a:ext cx="1279933" cy="153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9523641" y="3117080"/>
            <a:ext cx="561895" cy="1177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962888" y="4881837"/>
            <a:ext cx="15701" cy="532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970738" y="5411919"/>
            <a:ext cx="2897283" cy="183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0796253" y="3117081"/>
            <a:ext cx="50008" cy="2304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433424" y="3140031"/>
            <a:ext cx="14941" cy="161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9523641" y="4750807"/>
            <a:ext cx="924724" cy="2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Can 77"/>
          <p:cNvSpPr/>
          <p:nvPr/>
        </p:nvSpPr>
        <p:spPr>
          <a:xfrm>
            <a:off x="7556550" y="3813695"/>
            <a:ext cx="1935196" cy="1216152"/>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604581" y="4174752"/>
            <a:ext cx="914400" cy="302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Train Data</a:t>
            </a:r>
            <a:endParaRPr lang="en-US" sz="1200" dirty="0">
              <a:solidFill>
                <a:schemeClr val="tx1"/>
              </a:solidFill>
            </a:endParaRPr>
          </a:p>
        </p:txBody>
      </p:sp>
      <p:sp>
        <p:nvSpPr>
          <p:cNvPr id="80" name="Rectangle 79"/>
          <p:cNvSpPr/>
          <p:nvPr/>
        </p:nvSpPr>
        <p:spPr>
          <a:xfrm>
            <a:off x="7604581" y="4579150"/>
            <a:ext cx="914400" cy="302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Model</a:t>
            </a:r>
            <a:endParaRPr lang="en-US" sz="1200" dirty="0">
              <a:solidFill>
                <a:schemeClr val="tx1"/>
              </a:solidFill>
            </a:endParaRPr>
          </a:p>
        </p:txBody>
      </p:sp>
      <p:sp>
        <p:nvSpPr>
          <p:cNvPr id="81" name="Rectangle 80"/>
          <p:cNvSpPr/>
          <p:nvPr/>
        </p:nvSpPr>
        <p:spPr>
          <a:xfrm>
            <a:off x="8583832" y="4184348"/>
            <a:ext cx="891094" cy="293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8583832" y="4579150"/>
            <a:ext cx="891094" cy="3026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Prediction</a:t>
            </a:r>
            <a:endParaRPr lang="en-US" sz="1200" dirty="0">
              <a:solidFill>
                <a:schemeClr val="tx1"/>
              </a:solidFill>
            </a:endParaRPr>
          </a:p>
        </p:txBody>
      </p:sp>
      <p:sp>
        <p:nvSpPr>
          <p:cNvPr id="83" name="Rectangle 82"/>
          <p:cNvSpPr/>
          <p:nvPr/>
        </p:nvSpPr>
        <p:spPr>
          <a:xfrm>
            <a:off x="8646255" y="4205774"/>
            <a:ext cx="759119" cy="276999"/>
          </a:xfrm>
          <a:prstGeom prst="rect">
            <a:avLst/>
          </a:prstGeom>
        </p:spPr>
        <p:txBody>
          <a:bodyPr wrap="none">
            <a:spAutoFit/>
          </a:bodyPr>
          <a:lstStyle/>
          <a:p>
            <a:pPr algn="ctr"/>
            <a:r>
              <a:rPr lang="en-US" sz="1200" dirty="0" smtClean="0"/>
              <a:t>Test Data</a:t>
            </a:r>
            <a:endParaRPr lang="en-US" sz="1200" dirty="0"/>
          </a:p>
        </p:txBody>
      </p:sp>
      <p:sp>
        <p:nvSpPr>
          <p:cNvPr id="89" name="Rectangle 88"/>
          <p:cNvSpPr/>
          <p:nvPr/>
        </p:nvSpPr>
        <p:spPr>
          <a:xfrm>
            <a:off x="8072072" y="3835957"/>
            <a:ext cx="914400" cy="26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HDFS</a:t>
            </a:r>
            <a:endParaRPr lang="en-US" dirty="0">
              <a:solidFill>
                <a:schemeClr val="bg1"/>
              </a:solidFill>
            </a:endParaRPr>
          </a:p>
        </p:txBody>
      </p:sp>
      <p:sp>
        <p:nvSpPr>
          <p:cNvPr id="6" name="Rectangle 5"/>
          <p:cNvSpPr/>
          <p:nvPr/>
        </p:nvSpPr>
        <p:spPr>
          <a:xfrm>
            <a:off x="5396572" y="2226653"/>
            <a:ext cx="2148840" cy="96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46121" y="2518087"/>
            <a:ext cx="704088" cy="369332"/>
          </a:xfrm>
          <a:prstGeom prst="rect">
            <a:avLst/>
          </a:prstGeom>
          <a:noFill/>
        </p:spPr>
        <p:txBody>
          <a:bodyPr wrap="square" rtlCol="0">
            <a:spAutoFit/>
          </a:bodyPr>
          <a:lstStyle/>
          <a:p>
            <a:r>
              <a:rPr lang="en-US" dirty="0" smtClean="0">
                <a:solidFill>
                  <a:schemeClr val="bg1"/>
                </a:solidFill>
              </a:rPr>
              <a:t>Train</a:t>
            </a:r>
            <a:endParaRPr lang="en-US" dirty="0">
              <a:solidFill>
                <a:schemeClr val="bg1"/>
              </a:solidFill>
            </a:endParaRPr>
          </a:p>
        </p:txBody>
      </p:sp>
      <p:sp>
        <p:nvSpPr>
          <p:cNvPr id="8" name="TextBox 7"/>
          <p:cNvSpPr txBox="1"/>
          <p:nvPr/>
        </p:nvSpPr>
        <p:spPr>
          <a:xfrm>
            <a:off x="9952008" y="2480137"/>
            <a:ext cx="1179576" cy="369332"/>
          </a:xfrm>
          <a:prstGeom prst="rect">
            <a:avLst/>
          </a:prstGeom>
          <a:noFill/>
        </p:spPr>
        <p:txBody>
          <a:bodyPr wrap="square" rtlCol="0">
            <a:spAutoFit/>
          </a:bodyPr>
          <a:lstStyle/>
          <a:p>
            <a:r>
              <a:rPr lang="en-US" dirty="0" smtClean="0">
                <a:solidFill>
                  <a:schemeClr val="bg1"/>
                </a:solidFill>
              </a:rPr>
              <a:t>Predict</a:t>
            </a:r>
            <a:endParaRPr lang="en-US" dirty="0">
              <a:solidFill>
                <a:schemeClr val="bg1"/>
              </a:solidFill>
            </a:endParaRPr>
          </a:p>
        </p:txBody>
      </p:sp>
    </p:spTree>
    <p:extLst>
      <p:ext uri="{BB962C8B-B14F-4D97-AF65-F5344CB8AC3E}">
        <p14:creationId xmlns:p14="http://schemas.microsoft.com/office/powerpoint/2010/main" val="423150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500" fill="hold"/>
                                        <p:tgtEl>
                                          <p:spTgt spid="89"/>
                                        </p:tgtEl>
                                        <p:attrNameLst>
                                          <p:attrName>ppt_x</p:attrName>
                                        </p:attrNameLst>
                                      </p:cBhvr>
                                      <p:tavLst>
                                        <p:tav tm="0">
                                          <p:val>
                                            <p:strVal val="#ppt_x"/>
                                          </p:val>
                                        </p:tav>
                                        <p:tav tm="100000">
                                          <p:val>
                                            <p:strVal val="#ppt_x"/>
                                          </p:val>
                                        </p:tav>
                                      </p:tavLst>
                                    </p:anim>
                                    <p:anim calcmode="lin" valueType="num">
                                      <p:cBhvr additive="base">
                                        <p:cTn id="20" dur="500" fill="hold"/>
                                        <p:tgtEl>
                                          <p:spTgt spid="8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ppt_x"/>
                                          </p:val>
                                        </p:tav>
                                        <p:tav tm="100000">
                                          <p:val>
                                            <p:strVal val="#ppt_x"/>
                                          </p:val>
                                        </p:tav>
                                      </p:tavLst>
                                    </p:anim>
                                    <p:anim calcmode="lin" valueType="num">
                                      <p:cBhvr additive="base">
                                        <p:cTn id="2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ppt_x"/>
                                          </p:val>
                                        </p:tav>
                                        <p:tav tm="100000">
                                          <p:val>
                                            <p:strVal val="#ppt_x"/>
                                          </p:val>
                                        </p:tav>
                                      </p:tavLst>
                                    </p:anim>
                                    <p:anim calcmode="lin" valueType="num">
                                      <p:cBhvr additive="base">
                                        <p:cTn id="34" dur="500" fill="hold"/>
                                        <p:tgtEl>
                                          <p:spTgt spid="6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500" fill="hold"/>
                                        <p:tgtEl>
                                          <p:spTgt spid="80"/>
                                        </p:tgtEl>
                                        <p:attrNameLst>
                                          <p:attrName>ppt_x</p:attrName>
                                        </p:attrNameLst>
                                      </p:cBhvr>
                                      <p:tavLst>
                                        <p:tav tm="0">
                                          <p:val>
                                            <p:strVal val="#ppt_x"/>
                                          </p:val>
                                        </p:tav>
                                        <p:tav tm="100000">
                                          <p:val>
                                            <p:strVal val="#ppt_x"/>
                                          </p:val>
                                        </p:tav>
                                      </p:tavLst>
                                    </p:anim>
                                    <p:anim calcmode="lin" valueType="num">
                                      <p:cBhvr additive="base">
                                        <p:cTn id="3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fill="hold"/>
                                        <p:tgtEl>
                                          <p:spTgt spid="68"/>
                                        </p:tgtEl>
                                        <p:attrNameLst>
                                          <p:attrName>ppt_x</p:attrName>
                                        </p:attrNameLst>
                                      </p:cBhvr>
                                      <p:tavLst>
                                        <p:tav tm="0">
                                          <p:val>
                                            <p:strVal val="#ppt_x"/>
                                          </p:val>
                                        </p:tav>
                                        <p:tav tm="100000">
                                          <p:val>
                                            <p:strVal val="#ppt_x"/>
                                          </p:val>
                                        </p:tav>
                                      </p:tavLst>
                                    </p:anim>
                                    <p:anim calcmode="lin" valueType="num">
                                      <p:cBhvr additive="base">
                                        <p:cTn id="44" dur="500" fill="hold"/>
                                        <p:tgtEl>
                                          <p:spTgt spid="6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ppt_x"/>
                                          </p:val>
                                        </p:tav>
                                        <p:tav tm="100000">
                                          <p:val>
                                            <p:strVal val="#ppt_x"/>
                                          </p:val>
                                        </p:tav>
                                      </p:tavLst>
                                    </p:anim>
                                    <p:anim calcmode="lin" valueType="num">
                                      <p:cBhvr additive="base">
                                        <p:cTn id="48" dur="500" fill="hold"/>
                                        <p:tgtEl>
                                          <p:spTgt spid="7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anim calcmode="lin" valueType="num">
                                      <p:cBhvr additive="base">
                                        <p:cTn id="51" dur="500" fill="hold"/>
                                        <p:tgtEl>
                                          <p:spTgt spid="72"/>
                                        </p:tgtEl>
                                        <p:attrNameLst>
                                          <p:attrName>ppt_x</p:attrName>
                                        </p:attrNameLst>
                                      </p:cBhvr>
                                      <p:tavLst>
                                        <p:tav tm="0">
                                          <p:val>
                                            <p:strVal val="#ppt_x"/>
                                          </p:val>
                                        </p:tav>
                                        <p:tav tm="100000">
                                          <p:val>
                                            <p:strVal val="#ppt_x"/>
                                          </p:val>
                                        </p:tav>
                                      </p:tavLst>
                                    </p:anim>
                                    <p:anim calcmode="lin" valueType="num">
                                      <p:cBhvr additive="base">
                                        <p:cTn id="52" dur="500" fill="hold"/>
                                        <p:tgtEl>
                                          <p:spTgt spid="7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fill="hold"/>
                                        <p:tgtEl>
                                          <p:spTgt spid="83"/>
                                        </p:tgtEl>
                                        <p:attrNameLst>
                                          <p:attrName>ppt_x</p:attrName>
                                        </p:attrNameLst>
                                      </p:cBhvr>
                                      <p:tavLst>
                                        <p:tav tm="0">
                                          <p:val>
                                            <p:strVal val="#ppt_x"/>
                                          </p:val>
                                        </p:tav>
                                        <p:tav tm="100000">
                                          <p:val>
                                            <p:strVal val="#ppt_x"/>
                                          </p:val>
                                        </p:tav>
                                      </p:tavLst>
                                    </p:anim>
                                    <p:anim calcmode="lin" valueType="num">
                                      <p:cBhvr additive="base">
                                        <p:cTn id="56" dur="500" fill="hold"/>
                                        <p:tgtEl>
                                          <p:spTgt spid="8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fill="hold"/>
                                        <p:tgtEl>
                                          <p:spTgt spid="81"/>
                                        </p:tgtEl>
                                        <p:attrNameLst>
                                          <p:attrName>ppt_x</p:attrName>
                                        </p:attrNameLst>
                                      </p:cBhvr>
                                      <p:tavLst>
                                        <p:tav tm="0">
                                          <p:val>
                                            <p:strVal val="#ppt_x"/>
                                          </p:val>
                                        </p:tav>
                                        <p:tav tm="100000">
                                          <p:val>
                                            <p:strVal val="#ppt_x"/>
                                          </p:val>
                                        </p:tav>
                                      </p:tavLst>
                                    </p:anim>
                                    <p:anim calcmode="lin" valueType="num">
                                      <p:cBhvr additive="base">
                                        <p:cTn id="64" dur="500" fill="hold"/>
                                        <p:tgtEl>
                                          <p:spTgt spid="8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ppt_x"/>
                                          </p:val>
                                        </p:tav>
                                        <p:tav tm="100000">
                                          <p:val>
                                            <p:strVal val="#ppt_x"/>
                                          </p:val>
                                        </p:tav>
                                      </p:tavLst>
                                    </p:anim>
                                    <p:anim calcmode="lin" valueType="num">
                                      <p:cBhvr additive="base">
                                        <p:cTn id="6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 calcmode="lin" valueType="num">
                                      <p:cBhvr additive="base">
                                        <p:cTn id="73" dur="500" fill="hold"/>
                                        <p:tgtEl>
                                          <p:spTgt spid="75"/>
                                        </p:tgtEl>
                                        <p:attrNameLst>
                                          <p:attrName>ppt_x</p:attrName>
                                        </p:attrNameLst>
                                      </p:cBhvr>
                                      <p:tavLst>
                                        <p:tav tm="0">
                                          <p:val>
                                            <p:strVal val="#ppt_x"/>
                                          </p:val>
                                        </p:tav>
                                        <p:tav tm="100000">
                                          <p:val>
                                            <p:strVal val="#ppt_x"/>
                                          </p:val>
                                        </p:tav>
                                      </p:tavLst>
                                    </p:anim>
                                    <p:anim calcmode="lin" valueType="num">
                                      <p:cBhvr additive="base">
                                        <p:cTn id="74" dur="500" fill="hold"/>
                                        <p:tgtEl>
                                          <p:spTgt spid="7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anim calcmode="lin" valueType="num">
                                      <p:cBhvr additive="base">
                                        <p:cTn id="77" dur="500" fill="hold"/>
                                        <p:tgtEl>
                                          <p:spTgt spid="77"/>
                                        </p:tgtEl>
                                        <p:attrNameLst>
                                          <p:attrName>ppt_x</p:attrName>
                                        </p:attrNameLst>
                                      </p:cBhvr>
                                      <p:tavLst>
                                        <p:tav tm="0">
                                          <p:val>
                                            <p:strVal val="#ppt_x"/>
                                          </p:val>
                                        </p:tav>
                                        <p:tav tm="100000">
                                          <p:val>
                                            <p:strVal val="#ppt_x"/>
                                          </p:val>
                                        </p:tav>
                                      </p:tavLst>
                                    </p:anim>
                                    <p:anim calcmode="lin" valueType="num">
                                      <p:cBhvr additive="base">
                                        <p:cTn id="78" dur="500" fill="hold"/>
                                        <p:tgtEl>
                                          <p:spTgt spid="7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additive="base">
                                        <p:cTn id="81" dur="500" fill="hold"/>
                                        <p:tgtEl>
                                          <p:spTgt spid="82"/>
                                        </p:tgtEl>
                                        <p:attrNameLst>
                                          <p:attrName>ppt_x</p:attrName>
                                        </p:attrNameLst>
                                      </p:cBhvr>
                                      <p:tavLst>
                                        <p:tav tm="0">
                                          <p:val>
                                            <p:strVal val="#ppt_x"/>
                                          </p:val>
                                        </p:tav>
                                        <p:tav tm="100000">
                                          <p:val>
                                            <p:strVal val="#ppt_x"/>
                                          </p:val>
                                        </p:tav>
                                      </p:tavLst>
                                    </p:anim>
                                    <p:anim calcmode="lin" valueType="num">
                                      <p:cBhvr additive="base">
                                        <p:cTn id="8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8" grpId="0"/>
      <p:bldP spid="78" grpId="0" animBg="1"/>
      <p:bldP spid="79" grpId="0" animBg="1"/>
      <p:bldP spid="80" grpId="0" animBg="1"/>
      <p:bldP spid="81" grpId="0" animBg="1"/>
      <p:bldP spid="82" grpId="0" animBg="1"/>
      <p:bldP spid="83" grpId="0"/>
      <p:bldP spid="89"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13003</TotalTime>
  <Words>1627</Words>
  <Application>Microsoft Office PowerPoint</Application>
  <PresentationFormat>Widescreen</PresentationFormat>
  <Paragraphs>188</Paragraphs>
  <Slides>34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Courier New</vt:lpstr>
      <vt:lpstr>Montserrat Light</vt:lpstr>
      <vt:lpstr>Office Theme</vt:lpstr>
      <vt:lpstr>RUNNING APPLICATIONS USING DOCKER CONTAINER ON HDP-3.1</vt:lpstr>
      <vt:lpstr>A Few Important terms to know:</vt:lpstr>
      <vt:lpstr>What is Docker?</vt:lpstr>
      <vt:lpstr>YARN Containers vs Docker Containers.</vt:lpstr>
      <vt:lpstr>Objective</vt:lpstr>
      <vt:lpstr>Why are we doing this? (Hadoop 3 supports Docker containers)</vt:lpstr>
      <vt:lpstr>HADOOP DISTRIBUTED FILE SYSTEM (HDFS)</vt:lpstr>
      <vt:lpstr>YET ANOTHER RESOURCE NEGOTIATOR (YARN)</vt:lpstr>
      <vt:lpstr>Running a ML model using Docker Containers on YARN</vt:lpstr>
      <vt:lpstr>Real-time view of the cluster</vt:lpstr>
      <vt:lpstr>Real-time view of the cluster (Cont.)</vt:lpstr>
      <vt:lpstr>Real-time view of the cluster (Cont.)</vt:lpstr>
      <vt:lpstr>Real-time view of the cluster (Cont.)</vt:lpstr>
      <vt:lpstr>Resource Manager Web UI</vt:lpstr>
      <vt:lpstr>Resource Manager Web UI (cont.)</vt:lpstr>
      <vt:lpstr>Application Web UI (cont.)</vt:lpstr>
      <vt:lpstr>Different Application Masters </vt:lpstr>
      <vt:lpstr>Real-time Training of ML application</vt:lpstr>
      <vt:lpstr>Real-time Training of ML application(cont.)  </vt:lpstr>
      <vt:lpstr>Real-time Prediction of ML application </vt:lpstr>
      <vt:lpstr>Real-time Prediction of ML application(cont.) </vt:lpstr>
      <vt:lpstr>Creating Docker Images for Training and Prediction</vt:lpstr>
      <vt:lpstr>Pulling the docker image on all the host</vt:lpstr>
      <vt:lpstr>Running Training Image in a Distributed Shell App.</vt:lpstr>
      <vt:lpstr>Running Training Image as a Distributed Shell App.(cont.)</vt:lpstr>
      <vt:lpstr>Running Training Image as a Distributed Shell App.(cont.)</vt:lpstr>
      <vt:lpstr>Running Prediction Image in a Distributed Shell App.</vt:lpstr>
      <vt:lpstr>Real-time Prediction of ML application(cont.) </vt:lpstr>
      <vt:lpstr>Challenges</vt:lpstr>
      <vt:lpstr>PowerPoint Presentation</vt:lpstr>
      <vt:lpstr>Doug Cutting with Hadoop The Elephant</vt:lpstr>
      <vt:lpstr>Why HADOOP?</vt:lpstr>
      <vt:lpstr>Kubernetes vs Apache YARN</vt:lpstr>
      <vt:lpstr>Real-time view of the cluster (Cont.)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APPLICATIONS USING DOCKER CONTAINER ON HDP-3.1</dc:title>
  <dc:creator>Tejhan Bharadwaj Ramkumar</dc:creator>
  <cp:lastModifiedBy>Tejhan Bharadwaj Ramkumar</cp:lastModifiedBy>
  <cp:revision>145</cp:revision>
  <dcterms:created xsi:type="dcterms:W3CDTF">2019-07-24T16:04:54Z</dcterms:created>
  <dcterms:modified xsi:type="dcterms:W3CDTF">2019-08-05T20:43:12Z</dcterms:modified>
</cp:coreProperties>
</file>